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24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Default Extension="png" ContentType="image/png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33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theme/theme12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  <p:sldMasterId id="2147483685" r:id="rId4"/>
    <p:sldMasterId id="2147483697" r:id="rId5"/>
    <p:sldMasterId id="2147483709" r:id="rId6"/>
    <p:sldMasterId id="2147483721" r:id="rId7"/>
    <p:sldMasterId id="2147483733" r:id="rId8"/>
    <p:sldMasterId id="2147483745" r:id="rId9"/>
    <p:sldMasterId id="2147483757" r:id="rId10"/>
    <p:sldMasterId id="2147483769" r:id="rId11"/>
    <p:sldMasterId id="2147483781" r:id="rId12"/>
  </p:sldMasterIdLst>
  <p:sldIdLst>
    <p:sldId id="273" r:id="rId13"/>
    <p:sldId id="274" r:id="rId14"/>
    <p:sldId id="272" r:id="rId15"/>
    <p:sldId id="257" r:id="rId16"/>
    <p:sldId id="259" r:id="rId17"/>
    <p:sldId id="260" r:id="rId18"/>
    <p:sldId id="261" r:id="rId19"/>
    <p:sldId id="270" r:id="rId20"/>
    <p:sldId id="271" r:id="rId21"/>
    <p:sldId id="275" r:id="rId22"/>
    <p:sldId id="276" r:id="rId23"/>
    <p:sldId id="262" r:id="rId24"/>
    <p:sldId id="263" r:id="rId25"/>
    <p:sldId id="264" r:id="rId26"/>
    <p:sldId id="265" r:id="rId27"/>
    <p:sldId id="266" r:id="rId28"/>
    <p:sldId id="267" r:id="rId29"/>
    <p:sldId id="268" r:id="rId30"/>
    <p:sldId id="269" r:id="rId31"/>
    <p:sldId id="278" r:id="rId32"/>
    <p:sldId id="279" r:id="rId33"/>
    <p:sldId id="280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6666"/>
    <a:srgbClr val="CC0066"/>
    <a:srgbClr val="CC66FF"/>
    <a:srgbClr val="FFFFCC"/>
    <a:srgbClr val="6600CC"/>
    <a:srgbClr val="F9EDB9"/>
    <a:srgbClr val="F5E18B"/>
    <a:srgbClr val="F5D5F7"/>
    <a:srgbClr val="FECAF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9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9.xml"/><Relationship Id="rId34" Type="http://schemas.openxmlformats.org/officeDocument/2006/relationships/slide" Target="slides/slide22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srgbClr val="CEB966">
                    <a:shade val="75000"/>
                  </a:srgbClr>
                </a:solidFill>
              </a:rPr>
              <a:pPr/>
              <a:t>8/31/2017</a:t>
            </a:fld>
            <a:endParaRPr lang="en-US">
              <a:solidFill>
                <a:srgbClr val="CEB966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CEB966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srgbClr val="CEB966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CEB966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50576673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srgbClr val="CEB966">
                    <a:shade val="75000"/>
                  </a:srgbClr>
                </a:solidFill>
              </a:rPr>
              <a:pPr/>
              <a:t>8/31/2017</a:t>
            </a:fld>
            <a:endParaRPr lang="en-US">
              <a:solidFill>
                <a:srgbClr val="CEB966">
                  <a:shade val="75000"/>
                </a:srgbClr>
              </a:solidFill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CEB966">
                  <a:shade val="75000"/>
                </a:srgbClr>
              </a:solidFill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483448D-3A78-4528-A469-B745A65DA480}" type="slidenum">
              <a:rPr lang="en-US" smtClean="0">
                <a:solidFill>
                  <a:srgbClr val="CEB966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CEB966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27559229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srgbClr val="CEB966">
                    <a:shade val="75000"/>
                  </a:srgbClr>
                </a:solidFill>
              </a:rPr>
              <a:pPr/>
              <a:t>8/31/2017</a:t>
            </a:fld>
            <a:endParaRPr lang="en-US">
              <a:solidFill>
                <a:srgbClr val="CEB966">
                  <a:shade val="75000"/>
                </a:srgbClr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>
              <a:solidFill>
                <a:srgbClr val="CEB966">
                  <a:shade val="75000"/>
                </a:srgbClr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483448D-3A78-4528-A469-B745A65DA480}" type="slidenum">
              <a:rPr lang="en-US" smtClean="0">
                <a:solidFill>
                  <a:srgbClr val="CEB966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CEB966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92544251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srgbClr val="CEB966">
                    <a:shade val="75000"/>
                  </a:srgbClr>
                </a:solidFill>
              </a:rPr>
              <a:pPr/>
              <a:t>8/31/2017</a:t>
            </a:fld>
            <a:endParaRPr lang="en-US">
              <a:solidFill>
                <a:srgbClr val="CEB966">
                  <a:shade val="75000"/>
                </a:srgbClr>
              </a:solidFill>
            </a:endParaRPr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CEB966">
                  <a:shade val="75000"/>
                </a:srgbClr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srgbClr val="CEB966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CEB966">
                  <a:shade val="75000"/>
                </a:srgbClr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15400154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srgbClr val="CEB966">
                    <a:shade val="75000"/>
                  </a:srgbClr>
                </a:solidFill>
              </a:rPr>
              <a:pPr/>
              <a:t>8/31/2017</a:t>
            </a:fld>
            <a:endParaRPr lang="en-US">
              <a:solidFill>
                <a:srgbClr val="CEB966">
                  <a:shade val="75000"/>
                </a:srgbClr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CEB966">
                  <a:shade val="75000"/>
                </a:srgbClr>
              </a:solidFill>
            </a:endParaRPr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srgbClr val="CEB966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CEB966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53252286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srgbClr val="CEB966">
                    <a:shade val="75000"/>
                  </a:srgbClr>
                </a:solidFill>
              </a:rPr>
              <a:pPr/>
              <a:t>8/31/2017</a:t>
            </a:fld>
            <a:endParaRPr lang="en-US">
              <a:solidFill>
                <a:srgbClr val="CEB966">
                  <a:shade val="7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CEB966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A483448D-3A78-4528-A469-B745A65DA480}" type="slidenum">
              <a:rPr lang="en-US" smtClean="0">
                <a:solidFill>
                  <a:srgbClr val="CEB966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CEB966">
                  <a:shade val="75000"/>
                </a:srgbClr>
              </a:solidFill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7391728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srgbClr val="CEB966">
                    <a:shade val="75000"/>
                  </a:srgbClr>
                </a:solidFill>
              </a:rPr>
              <a:pPr/>
              <a:t>8/31/2017</a:t>
            </a:fld>
            <a:endParaRPr lang="en-US">
              <a:solidFill>
                <a:srgbClr val="CEB966">
                  <a:shade val="75000"/>
                </a:srgbClr>
              </a:solidFill>
            </a:endParaRPr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CEB966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srgbClr val="CEB966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CEB966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24836969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srgbClr val="CEB966">
                    <a:shade val="75000"/>
                  </a:srgbClr>
                </a:solidFill>
              </a:rPr>
              <a:pPr/>
              <a:t>8/31/2017</a:t>
            </a:fld>
            <a:endParaRPr lang="en-US">
              <a:solidFill>
                <a:srgbClr val="CEB966">
                  <a:shade val="75000"/>
                </a:srgbClr>
              </a:solidFill>
            </a:endParaRPr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CEB966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srgbClr val="CEB966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CEB966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16779233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srgbClr val="CEB966">
                    <a:shade val="75000"/>
                  </a:srgbClr>
                </a:solidFill>
              </a:rPr>
              <a:pPr/>
              <a:t>8/31/2017</a:t>
            </a:fld>
            <a:endParaRPr lang="en-US">
              <a:solidFill>
                <a:srgbClr val="CEB966">
                  <a:shade val="75000"/>
                </a:srgbClr>
              </a:solidFill>
            </a:endParaRPr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CEB966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srgbClr val="CEB966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CEB966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50206813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srgbClr val="CEB966">
                    <a:shade val="75000"/>
                  </a:srgbClr>
                </a:solidFill>
              </a:rPr>
              <a:pPr/>
              <a:t>8/31/2017</a:t>
            </a:fld>
            <a:endParaRPr lang="en-US">
              <a:solidFill>
                <a:srgbClr val="CEB966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CEB966">
                  <a:shade val="75000"/>
                </a:srgbClr>
              </a:solidFill>
            </a:endParaRPr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srgbClr val="CEB966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CEB966">
                  <a:shade val="75000"/>
                </a:srgbClr>
              </a:solidFill>
            </a:endParaRPr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41752527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srgbClr val="CEB966">
                    <a:shade val="75000"/>
                  </a:srgbClr>
                </a:solidFill>
              </a:rPr>
              <a:pPr/>
              <a:t>8/31/2017</a:t>
            </a:fld>
            <a:endParaRPr lang="en-US">
              <a:solidFill>
                <a:srgbClr val="CEB966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CEB966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srgbClr val="CEB966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CEB966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77215894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srgbClr val="CEB966">
                    <a:shade val="75000"/>
                  </a:srgbClr>
                </a:solidFill>
              </a:rPr>
              <a:pPr/>
              <a:t>8/31/2017</a:t>
            </a:fld>
            <a:endParaRPr lang="en-US">
              <a:solidFill>
                <a:srgbClr val="CEB966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CEB966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srgbClr val="CEB966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CEB966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83436268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0CC24F-6B25-4D32-B8ED-EA6D506997A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158446-BE88-4AB0-A035-1C35EFA7EAC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69467875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A60137-9179-4494-A3F6-BC84F7F202C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5464A5-4A80-41F9-89A8-BE063A53EAB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9601476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16E4FD-3C90-411C-8242-1B9E9E221C7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65B0AD-B568-4D61-BE0E-E5E3CC263F8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33462182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7B72D8-DDB1-4C19-A98C-2F14E49C809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9A6C66-43AD-4D8D-BBF5-D9112FAB47A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6927441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387425-BF1E-4479-9A6D-33981CD834B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13CD0D-B26A-4F70-B4EB-C7F9E08DFFB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40951063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036448-1BB4-468B-9588-0FCD69FE7C9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AE9F3E-72F7-4561-96F6-735FEA5CEE1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24045345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B23ACC-7015-4C35-9D90-B9740669E22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A08D07-94E6-409D-9709-C1AEF5AF052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6748554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3827C8-CE84-48B2-BD2E-276C7DE672D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DAF434-FD62-48EE-BAFE-659613FA770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696976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5C5233-80AC-44C2-98E6-6440943D464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1EE39E-8CF0-4771-BF8B-070C80DB8DD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41391077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1603EA-CC81-4B52-BC6F-A068D6E5B6A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00166C-4D1C-4859-8CC9-887335DE4A6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21787933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DE7D18-94E6-4894-825D-80BC919F80A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8F066E-2561-4F7C-B48D-6C1DD082309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72557062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AFFB7B-31D0-4601-AF21-C716AC051C6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089EF0-576D-4E90-81CF-33E8A00C992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59097406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42198219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4508977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16119404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7539920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58194981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49383761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434312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8F5BEF-5E18-4D4C-8C9D-30D87CADC98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B3D571-F844-425B-B61A-0ADE78E8010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48424203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42935111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84513949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61787111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153428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FA0C98-379E-411C-847D-C8FC9EBEEBC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567A66-6D01-4EEC-87C9-2ACE82671B8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592523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F5845C-0D8F-4DE6-B6A0-32EF9EFF287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CD7437-F0B6-48B4-A838-CEAA5EB2CD9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450166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E6ADD4-67FB-4BDB-9712-A3180F87B51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98BDBE-9EF0-48E7-B4BF-B3C2AF8FBA1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983998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272300-298A-4731-A05B-67A7C2BDFB8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0E0AD5-E951-4579-B67B-CDE68472055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307141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F732A2-5F07-4DCB-8A45-4134F81C70E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AC82E9-9AC8-4B85-94C2-457643F590B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471983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24EB05-D687-4A37-A7EF-639B32AD648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26B33D-14BF-4BA3-AF0B-C7F9591B4D5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807834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DF66A2-B18D-417A-A73A-4F1B1842C63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AE5A02-85B9-484D-ABDF-E756A5104BD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031429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3D90AD-299D-42A1-826A-3872913DB2D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2CC7EC-F1DA-4F53-885C-B983DAA9246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964318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B0B610-D2E5-4A87-8284-84B6463A19B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CF52EB-2DB8-4476-BE9A-15A1872312F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738523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ru-RU" noProof="0" smtClean="0"/>
              <a:t>Вставка таблицы</a:t>
            </a:r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10BF93-E4F3-46CD-84C5-FEABE589134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7F2DCB-DABB-465E-87FE-015C22F0FF9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1158231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srgbClr val="CEB966">
                    <a:shade val="75000"/>
                  </a:srgbClr>
                </a:solidFill>
              </a:rPr>
              <a:pPr/>
              <a:t>8/31/2017</a:t>
            </a:fld>
            <a:endParaRPr lang="en-US">
              <a:solidFill>
                <a:srgbClr val="CEB966">
                  <a:shade val="75000"/>
                </a:srgbClr>
              </a:solidFill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CEB966">
                  <a:shade val="75000"/>
                </a:srgbClr>
              </a:solidFill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483448D-3A78-4528-A469-B745A65DA480}" type="slidenum">
              <a:rPr lang="en-US" smtClean="0">
                <a:solidFill>
                  <a:srgbClr val="CEB966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CEB966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825451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srgbClr val="CEB966">
                    <a:shade val="75000"/>
                  </a:srgbClr>
                </a:solidFill>
              </a:rPr>
              <a:pPr/>
              <a:t>8/31/2017</a:t>
            </a:fld>
            <a:endParaRPr lang="en-US">
              <a:solidFill>
                <a:srgbClr val="CEB966">
                  <a:shade val="75000"/>
                </a:srgbClr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>
              <a:solidFill>
                <a:srgbClr val="CEB966">
                  <a:shade val="75000"/>
                </a:srgbClr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483448D-3A78-4528-A469-B745A65DA480}" type="slidenum">
              <a:rPr lang="en-US" smtClean="0">
                <a:solidFill>
                  <a:srgbClr val="CEB966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CEB966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1435796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srgbClr val="CEB966">
                    <a:shade val="75000"/>
                  </a:srgbClr>
                </a:solidFill>
              </a:rPr>
              <a:pPr/>
              <a:t>8/31/2017</a:t>
            </a:fld>
            <a:endParaRPr lang="en-US">
              <a:solidFill>
                <a:srgbClr val="CEB966">
                  <a:shade val="75000"/>
                </a:srgbClr>
              </a:solidFill>
            </a:endParaRPr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CEB966">
                  <a:shade val="75000"/>
                </a:srgbClr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srgbClr val="CEB966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CEB966">
                  <a:shade val="75000"/>
                </a:srgbClr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29509877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srgbClr val="CEB966">
                    <a:shade val="75000"/>
                  </a:srgbClr>
                </a:solidFill>
              </a:rPr>
              <a:pPr/>
              <a:t>8/31/2017</a:t>
            </a:fld>
            <a:endParaRPr lang="en-US">
              <a:solidFill>
                <a:srgbClr val="CEB966">
                  <a:shade val="75000"/>
                </a:srgbClr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CEB966">
                  <a:shade val="75000"/>
                </a:srgbClr>
              </a:solidFill>
            </a:endParaRPr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srgbClr val="CEB966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CEB966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3879943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srgbClr val="CEB966">
                    <a:shade val="75000"/>
                  </a:srgbClr>
                </a:solidFill>
              </a:rPr>
              <a:pPr/>
              <a:t>8/31/2017</a:t>
            </a:fld>
            <a:endParaRPr lang="en-US">
              <a:solidFill>
                <a:srgbClr val="CEB966">
                  <a:shade val="7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CEB966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A483448D-3A78-4528-A469-B745A65DA480}" type="slidenum">
              <a:rPr lang="en-US" smtClean="0">
                <a:solidFill>
                  <a:srgbClr val="CEB966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CEB966">
                  <a:shade val="75000"/>
                </a:srgbClr>
              </a:solidFill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7634209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srgbClr val="CEB966">
                    <a:shade val="75000"/>
                  </a:srgbClr>
                </a:solidFill>
              </a:rPr>
              <a:pPr/>
              <a:t>8/31/2017</a:t>
            </a:fld>
            <a:endParaRPr lang="en-US">
              <a:solidFill>
                <a:srgbClr val="CEB966">
                  <a:shade val="75000"/>
                </a:srgbClr>
              </a:solidFill>
            </a:endParaRPr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CEB966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srgbClr val="CEB966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CEB966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6493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srgbClr val="CEB966">
                    <a:shade val="75000"/>
                  </a:srgbClr>
                </a:solidFill>
              </a:rPr>
              <a:pPr/>
              <a:t>8/31/2017</a:t>
            </a:fld>
            <a:endParaRPr lang="en-US">
              <a:solidFill>
                <a:srgbClr val="CEB966">
                  <a:shade val="75000"/>
                </a:srgbClr>
              </a:solidFill>
            </a:endParaRPr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CEB966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srgbClr val="CEB966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CEB966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8011846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srgbClr val="CEB966">
                    <a:shade val="75000"/>
                  </a:srgbClr>
                </a:solidFill>
              </a:rPr>
              <a:pPr/>
              <a:t>8/31/2017</a:t>
            </a:fld>
            <a:endParaRPr lang="en-US">
              <a:solidFill>
                <a:srgbClr val="CEB966">
                  <a:shade val="75000"/>
                </a:srgbClr>
              </a:solidFill>
            </a:endParaRPr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CEB966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srgbClr val="CEB966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CEB966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5394341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srgbClr val="CEB966">
                    <a:shade val="75000"/>
                  </a:srgbClr>
                </a:solidFill>
              </a:rPr>
              <a:pPr/>
              <a:t>8/31/2017</a:t>
            </a:fld>
            <a:endParaRPr lang="en-US">
              <a:solidFill>
                <a:srgbClr val="CEB966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CEB966">
                  <a:shade val="75000"/>
                </a:srgbClr>
              </a:solidFill>
            </a:endParaRPr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srgbClr val="CEB966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CEB966">
                  <a:shade val="75000"/>
                </a:srgbClr>
              </a:solidFill>
            </a:endParaRPr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131352738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srgbClr val="CEB966">
                    <a:shade val="75000"/>
                  </a:srgbClr>
                </a:solidFill>
              </a:rPr>
              <a:pPr/>
              <a:t>8/31/2017</a:t>
            </a:fld>
            <a:endParaRPr lang="en-US">
              <a:solidFill>
                <a:srgbClr val="CEB966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CEB966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srgbClr val="CEB966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CEB966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3092307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srgbClr val="CEB966">
                    <a:shade val="75000"/>
                  </a:srgbClr>
                </a:solidFill>
              </a:rPr>
              <a:pPr/>
              <a:t>8/31/2017</a:t>
            </a:fld>
            <a:endParaRPr lang="en-US">
              <a:solidFill>
                <a:srgbClr val="CEB966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CEB966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srgbClr val="CEB966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CEB966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7770903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srgbClr val="CEB966">
                    <a:shade val="75000"/>
                  </a:srgbClr>
                </a:solidFill>
              </a:rPr>
              <a:pPr/>
              <a:t>8/31/2017</a:t>
            </a:fld>
            <a:endParaRPr lang="en-US">
              <a:solidFill>
                <a:srgbClr val="CEB966">
                  <a:shade val="75000"/>
                </a:srgbClr>
              </a:solidFill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CEB966">
                  <a:shade val="75000"/>
                </a:srgbClr>
              </a:solidFill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483448D-3A78-4528-A469-B745A65DA480}" type="slidenum">
              <a:rPr lang="en-US" smtClean="0">
                <a:solidFill>
                  <a:srgbClr val="CEB966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CEB966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133932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srgbClr val="CEB966">
                    <a:shade val="75000"/>
                  </a:srgbClr>
                </a:solidFill>
              </a:rPr>
              <a:pPr/>
              <a:t>8/31/2017</a:t>
            </a:fld>
            <a:endParaRPr lang="en-US">
              <a:solidFill>
                <a:srgbClr val="CEB966">
                  <a:shade val="75000"/>
                </a:srgbClr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>
              <a:solidFill>
                <a:srgbClr val="CEB966">
                  <a:shade val="75000"/>
                </a:srgbClr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483448D-3A78-4528-A469-B745A65DA480}" type="slidenum">
              <a:rPr lang="en-US" smtClean="0">
                <a:solidFill>
                  <a:srgbClr val="CEB966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CEB966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8685470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srgbClr val="CEB966">
                    <a:shade val="75000"/>
                  </a:srgbClr>
                </a:solidFill>
              </a:rPr>
              <a:pPr/>
              <a:t>8/31/2017</a:t>
            </a:fld>
            <a:endParaRPr lang="en-US">
              <a:solidFill>
                <a:srgbClr val="CEB966">
                  <a:shade val="75000"/>
                </a:srgbClr>
              </a:solidFill>
            </a:endParaRPr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CEB966">
                  <a:shade val="75000"/>
                </a:srgbClr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srgbClr val="CEB966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CEB966">
                  <a:shade val="75000"/>
                </a:srgbClr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10117556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srgbClr val="CEB966">
                    <a:shade val="75000"/>
                  </a:srgbClr>
                </a:solidFill>
              </a:rPr>
              <a:pPr/>
              <a:t>8/31/2017</a:t>
            </a:fld>
            <a:endParaRPr lang="en-US">
              <a:solidFill>
                <a:srgbClr val="CEB966">
                  <a:shade val="75000"/>
                </a:srgbClr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CEB966">
                  <a:shade val="75000"/>
                </a:srgbClr>
              </a:solidFill>
            </a:endParaRPr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srgbClr val="CEB966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CEB966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7853832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srgbClr val="CEB966">
                    <a:shade val="75000"/>
                  </a:srgbClr>
                </a:solidFill>
              </a:rPr>
              <a:pPr/>
              <a:t>8/31/2017</a:t>
            </a:fld>
            <a:endParaRPr lang="en-US">
              <a:solidFill>
                <a:srgbClr val="CEB966">
                  <a:shade val="7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CEB966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A483448D-3A78-4528-A469-B745A65DA480}" type="slidenum">
              <a:rPr lang="en-US" smtClean="0">
                <a:solidFill>
                  <a:srgbClr val="CEB966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CEB966">
                  <a:shade val="75000"/>
                </a:srgbClr>
              </a:solidFill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30000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srgbClr val="CEB966">
                    <a:shade val="75000"/>
                  </a:srgbClr>
                </a:solidFill>
              </a:rPr>
              <a:pPr/>
              <a:t>8/31/2017</a:t>
            </a:fld>
            <a:endParaRPr lang="en-US">
              <a:solidFill>
                <a:srgbClr val="CEB966">
                  <a:shade val="75000"/>
                </a:srgbClr>
              </a:solidFill>
            </a:endParaRPr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CEB966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srgbClr val="CEB966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CEB966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0326262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srgbClr val="CEB966">
                    <a:shade val="75000"/>
                  </a:srgbClr>
                </a:solidFill>
              </a:rPr>
              <a:pPr/>
              <a:t>8/31/2017</a:t>
            </a:fld>
            <a:endParaRPr lang="en-US">
              <a:solidFill>
                <a:srgbClr val="CEB966">
                  <a:shade val="75000"/>
                </a:srgbClr>
              </a:solidFill>
            </a:endParaRPr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CEB966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srgbClr val="CEB966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CEB966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964484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srgbClr val="CEB966">
                    <a:shade val="75000"/>
                  </a:srgbClr>
                </a:solidFill>
              </a:rPr>
              <a:pPr/>
              <a:t>8/31/2017</a:t>
            </a:fld>
            <a:endParaRPr lang="en-US">
              <a:solidFill>
                <a:srgbClr val="CEB966">
                  <a:shade val="75000"/>
                </a:srgbClr>
              </a:solidFill>
            </a:endParaRPr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CEB966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srgbClr val="CEB966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CEB966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5523933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srgbClr val="CEB966">
                    <a:shade val="75000"/>
                  </a:srgbClr>
                </a:solidFill>
              </a:rPr>
              <a:pPr/>
              <a:t>8/31/2017</a:t>
            </a:fld>
            <a:endParaRPr lang="en-US">
              <a:solidFill>
                <a:srgbClr val="CEB966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CEB966">
                  <a:shade val="75000"/>
                </a:srgbClr>
              </a:solidFill>
            </a:endParaRPr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srgbClr val="CEB966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CEB966">
                  <a:shade val="75000"/>
                </a:srgbClr>
              </a:solidFill>
            </a:endParaRPr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210344705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srgbClr val="CEB966">
                    <a:shade val="75000"/>
                  </a:srgbClr>
                </a:solidFill>
              </a:rPr>
              <a:pPr/>
              <a:t>8/31/2017</a:t>
            </a:fld>
            <a:endParaRPr lang="en-US">
              <a:solidFill>
                <a:srgbClr val="CEB966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CEB966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srgbClr val="CEB966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CEB966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0832583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srgbClr val="CEB966">
                    <a:shade val="75000"/>
                  </a:srgbClr>
                </a:solidFill>
              </a:rPr>
              <a:pPr/>
              <a:t>8/31/2017</a:t>
            </a:fld>
            <a:endParaRPr lang="en-US">
              <a:solidFill>
                <a:srgbClr val="CEB966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CEB966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srgbClr val="CEB966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CEB966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2992609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srgbClr val="CEB966">
                    <a:shade val="75000"/>
                  </a:srgbClr>
                </a:solidFill>
              </a:rPr>
              <a:pPr/>
              <a:t>8/31/2017</a:t>
            </a:fld>
            <a:endParaRPr lang="en-US">
              <a:solidFill>
                <a:srgbClr val="CEB966">
                  <a:shade val="75000"/>
                </a:srgbClr>
              </a:solidFill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CEB966">
                  <a:shade val="75000"/>
                </a:srgbClr>
              </a:solidFill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483448D-3A78-4528-A469-B745A65DA480}" type="slidenum">
              <a:rPr lang="en-US" smtClean="0">
                <a:solidFill>
                  <a:srgbClr val="CEB966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CEB966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0048024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srgbClr val="CEB966">
                    <a:shade val="75000"/>
                  </a:srgbClr>
                </a:solidFill>
              </a:rPr>
              <a:pPr/>
              <a:t>8/31/2017</a:t>
            </a:fld>
            <a:endParaRPr lang="en-US">
              <a:solidFill>
                <a:srgbClr val="CEB966">
                  <a:shade val="75000"/>
                </a:srgbClr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>
              <a:solidFill>
                <a:srgbClr val="CEB966">
                  <a:shade val="75000"/>
                </a:srgbClr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483448D-3A78-4528-A469-B745A65DA480}" type="slidenum">
              <a:rPr lang="en-US" smtClean="0">
                <a:solidFill>
                  <a:srgbClr val="CEB966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CEB966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8438816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srgbClr val="CEB966">
                    <a:shade val="75000"/>
                  </a:srgbClr>
                </a:solidFill>
              </a:rPr>
              <a:pPr/>
              <a:t>8/31/2017</a:t>
            </a:fld>
            <a:endParaRPr lang="en-US">
              <a:solidFill>
                <a:srgbClr val="CEB966">
                  <a:shade val="75000"/>
                </a:srgbClr>
              </a:solidFill>
            </a:endParaRPr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CEB966">
                  <a:shade val="75000"/>
                </a:srgbClr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srgbClr val="CEB966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CEB966">
                  <a:shade val="75000"/>
                </a:srgbClr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13944302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srgbClr val="CEB966">
                    <a:shade val="75000"/>
                  </a:srgbClr>
                </a:solidFill>
              </a:rPr>
              <a:pPr/>
              <a:t>8/31/2017</a:t>
            </a:fld>
            <a:endParaRPr lang="en-US">
              <a:solidFill>
                <a:srgbClr val="CEB966">
                  <a:shade val="75000"/>
                </a:srgbClr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CEB966">
                  <a:shade val="75000"/>
                </a:srgbClr>
              </a:solidFill>
            </a:endParaRPr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srgbClr val="CEB966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CEB966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96566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31.08.2017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srgbClr val="CEB966">
                    <a:shade val="75000"/>
                  </a:srgbClr>
                </a:solidFill>
              </a:rPr>
              <a:pPr/>
              <a:t>8/31/2017</a:t>
            </a:fld>
            <a:endParaRPr lang="en-US">
              <a:solidFill>
                <a:srgbClr val="CEB966">
                  <a:shade val="7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CEB966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A483448D-3A78-4528-A469-B745A65DA480}" type="slidenum">
              <a:rPr lang="en-US" smtClean="0">
                <a:solidFill>
                  <a:srgbClr val="CEB966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CEB966">
                  <a:shade val="75000"/>
                </a:srgbClr>
              </a:solidFill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9544953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srgbClr val="CEB966">
                    <a:shade val="75000"/>
                  </a:srgbClr>
                </a:solidFill>
              </a:rPr>
              <a:pPr/>
              <a:t>8/31/2017</a:t>
            </a:fld>
            <a:endParaRPr lang="en-US">
              <a:solidFill>
                <a:srgbClr val="CEB966">
                  <a:shade val="75000"/>
                </a:srgbClr>
              </a:solidFill>
            </a:endParaRPr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CEB966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srgbClr val="CEB966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CEB966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0851773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srgbClr val="CEB966">
                    <a:shade val="75000"/>
                  </a:srgbClr>
                </a:solidFill>
              </a:rPr>
              <a:pPr/>
              <a:t>8/31/2017</a:t>
            </a:fld>
            <a:endParaRPr lang="en-US">
              <a:solidFill>
                <a:srgbClr val="CEB966">
                  <a:shade val="75000"/>
                </a:srgbClr>
              </a:solidFill>
            </a:endParaRPr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CEB966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srgbClr val="CEB966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CEB966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2345535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srgbClr val="CEB966">
                    <a:shade val="75000"/>
                  </a:srgbClr>
                </a:solidFill>
              </a:rPr>
              <a:pPr/>
              <a:t>8/31/2017</a:t>
            </a:fld>
            <a:endParaRPr lang="en-US">
              <a:solidFill>
                <a:srgbClr val="CEB966">
                  <a:shade val="75000"/>
                </a:srgbClr>
              </a:solidFill>
            </a:endParaRPr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CEB966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srgbClr val="CEB966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CEB966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1378756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srgbClr val="CEB966">
                    <a:shade val="75000"/>
                  </a:srgbClr>
                </a:solidFill>
              </a:rPr>
              <a:pPr/>
              <a:t>8/31/2017</a:t>
            </a:fld>
            <a:endParaRPr lang="en-US">
              <a:solidFill>
                <a:srgbClr val="CEB966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CEB966">
                  <a:shade val="75000"/>
                </a:srgbClr>
              </a:solidFill>
            </a:endParaRPr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srgbClr val="CEB966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CEB966">
                  <a:shade val="75000"/>
                </a:srgbClr>
              </a:solidFill>
            </a:endParaRPr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206479763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srgbClr val="CEB966">
                    <a:shade val="75000"/>
                  </a:srgbClr>
                </a:solidFill>
              </a:rPr>
              <a:pPr/>
              <a:t>8/31/2017</a:t>
            </a:fld>
            <a:endParaRPr lang="en-US">
              <a:solidFill>
                <a:srgbClr val="CEB966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CEB966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srgbClr val="CEB966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CEB966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6718881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srgbClr val="CEB966">
                    <a:shade val="75000"/>
                  </a:srgbClr>
                </a:solidFill>
              </a:rPr>
              <a:pPr/>
              <a:t>8/31/2017</a:t>
            </a:fld>
            <a:endParaRPr lang="en-US">
              <a:solidFill>
                <a:srgbClr val="CEB966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CEB966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srgbClr val="CEB966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CEB966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6871508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srgbClr val="CEB966">
                    <a:shade val="75000"/>
                  </a:srgbClr>
                </a:solidFill>
              </a:rPr>
              <a:pPr/>
              <a:t>8/31/2017</a:t>
            </a:fld>
            <a:endParaRPr lang="en-US">
              <a:solidFill>
                <a:srgbClr val="CEB966">
                  <a:shade val="75000"/>
                </a:srgbClr>
              </a:solidFill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CEB966">
                  <a:shade val="75000"/>
                </a:srgbClr>
              </a:solidFill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483448D-3A78-4528-A469-B745A65DA480}" type="slidenum">
              <a:rPr lang="en-US" smtClean="0">
                <a:solidFill>
                  <a:srgbClr val="CEB966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CEB966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4580209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srgbClr val="CEB966">
                    <a:shade val="75000"/>
                  </a:srgbClr>
                </a:solidFill>
              </a:rPr>
              <a:pPr/>
              <a:t>8/31/2017</a:t>
            </a:fld>
            <a:endParaRPr lang="en-US">
              <a:solidFill>
                <a:srgbClr val="CEB966">
                  <a:shade val="75000"/>
                </a:srgbClr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>
              <a:solidFill>
                <a:srgbClr val="CEB966">
                  <a:shade val="75000"/>
                </a:srgbClr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483448D-3A78-4528-A469-B745A65DA480}" type="slidenum">
              <a:rPr lang="en-US" smtClean="0">
                <a:solidFill>
                  <a:srgbClr val="CEB966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CEB966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4999876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srgbClr val="CEB966">
                    <a:shade val="75000"/>
                  </a:srgbClr>
                </a:solidFill>
              </a:rPr>
              <a:pPr/>
              <a:t>8/31/2017</a:t>
            </a:fld>
            <a:endParaRPr lang="en-US">
              <a:solidFill>
                <a:srgbClr val="CEB966">
                  <a:shade val="75000"/>
                </a:srgbClr>
              </a:solidFill>
            </a:endParaRPr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CEB966">
                  <a:shade val="75000"/>
                </a:srgbClr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srgbClr val="CEB966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CEB966">
                  <a:shade val="75000"/>
                </a:srgbClr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18850278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31.08.2017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srgbClr val="CEB966">
                    <a:shade val="75000"/>
                  </a:srgbClr>
                </a:solidFill>
              </a:rPr>
              <a:pPr/>
              <a:t>8/31/2017</a:t>
            </a:fld>
            <a:endParaRPr lang="en-US">
              <a:solidFill>
                <a:srgbClr val="CEB966">
                  <a:shade val="75000"/>
                </a:srgbClr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CEB966">
                  <a:shade val="75000"/>
                </a:srgbClr>
              </a:solidFill>
            </a:endParaRPr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srgbClr val="CEB966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CEB966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1233108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srgbClr val="CEB966">
                    <a:shade val="75000"/>
                  </a:srgbClr>
                </a:solidFill>
              </a:rPr>
              <a:pPr/>
              <a:t>8/31/2017</a:t>
            </a:fld>
            <a:endParaRPr lang="en-US">
              <a:solidFill>
                <a:srgbClr val="CEB966">
                  <a:shade val="7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CEB966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A483448D-3A78-4528-A469-B745A65DA480}" type="slidenum">
              <a:rPr lang="en-US" smtClean="0">
                <a:solidFill>
                  <a:srgbClr val="CEB966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CEB966">
                  <a:shade val="75000"/>
                </a:srgbClr>
              </a:solidFill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3686107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srgbClr val="CEB966">
                    <a:shade val="75000"/>
                  </a:srgbClr>
                </a:solidFill>
              </a:rPr>
              <a:pPr/>
              <a:t>8/31/2017</a:t>
            </a:fld>
            <a:endParaRPr lang="en-US">
              <a:solidFill>
                <a:srgbClr val="CEB966">
                  <a:shade val="75000"/>
                </a:srgbClr>
              </a:solidFill>
            </a:endParaRPr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CEB966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srgbClr val="CEB966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CEB966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2949244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srgbClr val="CEB966">
                    <a:shade val="75000"/>
                  </a:srgbClr>
                </a:solidFill>
              </a:rPr>
              <a:pPr/>
              <a:t>8/31/2017</a:t>
            </a:fld>
            <a:endParaRPr lang="en-US">
              <a:solidFill>
                <a:srgbClr val="CEB966">
                  <a:shade val="75000"/>
                </a:srgbClr>
              </a:solidFill>
            </a:endParaRPr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CEB966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srgbClr val="CEB966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CEB966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10988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srgbClr val="CEB966">
                    <a:shade val="75000"/>
                  </a:srgbClr>
                </a:solidFill>
              </a:rPr>
              <a:pPr/>
              <a:t>8/31/2017</a:t>
            </a:fld>
            <a:endParaRPr lang="en-US">
              <a:solidFill>
                <a:srgbClr val="CEB966">
                  <a:shade val="75000"/>
                </a:srgbClr>
              </a:solidFill>
            </a:endParaRPr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CEB966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srgbClr val="CEB966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CEB966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7727517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srgbClr val="CEB966">
                    <a:shade val="75000"/>
                  </a:srgbClr>
                </a:solidFill>
              </a:rPr>
              <a:pPr/>
              <a:t>8/31/2017</a:t>
            </a:fld>
            <a:endParaRPr lang="en-US">
              <a:solidFill>
                <a:srgbClr val="CEB966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CEB966">
                  <a:shade val="75000"/>
                </a:srgbClr>
              </a:solidFill>
            </a:endParaRPr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srgbClr val="CEB966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CEB966">
                  <a:shade val="75000"/>
                </a:srgbClr>
              </a:solidFill>
            </a:endParaRPr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170609693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srgbClr val="CEB966">
                    <a:shade val="75000"/>
                  </a:srgbClr>
                </a:solidFill>
              </a:rPr>
              <a:pPr/>
              <a:t>8/31/2017</a:t>
            </a:fld>
            <a:endParaRPr lang="en-US">
              <a:solidFill>
                <a:srgbClr val="CEB966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CEB966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srgbClr val="CEB966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CEB966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7712108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srgbClr val="CEB966">
                    <a:shade val="75000"/>
                  </a:srgbClr>
                </a:solidFill>
              </a:rPr>
              <a:pPr/>
              <a:t>8/31/2017</a:t>
            </a:fld>
            <a:endParaRPr lang="en-US">
              <a:solidFill>
                <a:srgbClr val="CEB966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CEB966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srgbClr val="CEB966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CEB966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2321343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srgbClr val="CEB966">
                    <a:shade val="75000"/>
                  </a:srgbClr>
                </a:solidFill>
              </a:rPr>
              <a:pPr/>
              <a:t>8/31/2017</a:t>
            </a:fld>
            <a:endParaRPr lang="en-US">
              <a:solidFill>
                <a:srgbClr val="CEB966">
                  <a:shade val="75000"/>
                </a:srgbClr>
              </a:solidFill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CEB966">
                  <a:shade val="75000"/>
                </a:srgbClr>
              </a:solidFill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483448D-3A78-4528-A469-B745A65DA480}" type="slidenum">
              <a:rPr lang="en-US" smtClean="0">
                <a:solidFill>
                  <a:srgbClr val="CEB966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CEB966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6416645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srgbClr val="CEB966">
                    <a:shade val="75000"/>
                  </a:srgbClr>
                </a:solidFill>
              </a:rPr>
              <a:pPr/>
              <a:t>8/31/2017</a:t>
            </a:fld>
            <a:endParaRPr lang="en-US">
              <a:solidFill>
                <a:srgbClr val="CEB966">
                  <a:shade val="75000"/>
                </a:srgbClr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>
              <a:solidFill>
                <a:srgbClr val="CEB966">
                  <a:shade val="75000"/>
                </a:srgbClr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483448D-3A78-4528-A469-B745A65DA480}" type="slidenum">
              <a:rPr lang="en-US" smtClean="0">
                <a:solidFill>
                  <a:srgbClr val="CEB966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CEB966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41368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31.08.2017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srgbClr val="CEB966">
                    <a:shade val="75000"/>
                  </a:srgbClr>
                </a:solidFill>
              </a:rPr>
              <a:pPr/>
              <a:t>8/31/2017</a:t>
            </a:fld>
            <a:endParaRPr lang="en-US">
              <a:solidFill>
                <a:srgbClr val="CEB966">
                  <a:shade val="75000"/>
                </a:srgbClr>
              </a:solidFill>
            </a:endParaRPr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CEB966">
                  <a:shade val="75000"/>
                </a:srgbClr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srgbClr val="CEB966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CEB966">
                  <a:shade val="75000"/>
                </a:srgbClr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41165285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srgbClr val="CEB966">
                    <a:shade val="75000"/>
                  </a:srgbClr>
                </a:solidFill>
              </a:rPr>
              <a:pPr/>
              <a:t>8/31/2017</a:t>
            </a:fld>
            <a:endParaRPr lang="en-US">
              <a:solidFill>
                <a:srgbClr val="CEB966">
                  <a:shade val="75000"/>
                </a:srgbClr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CEB966">
                  <a:shade val="75000"/>
                </a:srgbClr>
              </a:solidFill>
            </a:endParaRPr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srgbClr val="CEB966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CEB966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6049237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srgbClr val="CEB966">
                    <a:shade val="75000"/>
                  </a:srgbClr>
                </a:solidFill>
              </a:rPr>
              <a:pPr/>
              <a:t>8/31/2017</a:t>
            </a:fld>
            <a:endParaRPr lang="en-US">
              <a:solidFill>
                <a:srgbClr val="CEB966">
                  <a:shade val="7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CEB966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A483448D-3A78-4528-A469-B745A65DA480}" type="slidenum">
              <a:rPr lang="en-US" smtClean="0">
                <a:solidFill>
                  <a:srgbClr val="CEB966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CEB966">
                  <a:shade val="75000"/>
                </a:srgbClr>
              </a:solidFill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7993535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srgbClr val="CEB966">
                    <a:shade val="75000"/>
                  </a:srgbClr>
                </a:solidFill>
              </a:rPr>
              <a:pPr/>
              <a:t>8/31/2017</a:t>
            </a:fld>
            <a:endParaRPr lang="en-US">
              <a:solidFill>
                <a:srgbClr val="CEB966">
                  <a:shade val="75000"/>
                </a:srgbClr>
              </a:solidFill>
            </a:endParaRPr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CEB966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srgbClr val="CEB966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CEB966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1479922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srgbClr val="CEB966">
                    <a:shade val="75000"/>
                  </a:srgbClr>
                </a:solidFill>
              </a:rPr>
              <a:pPr/>
              <a:t>8/31/2017</a:t>
            </a:fld>
            <a:endParaRPr lang="en-US">
              <a:solidFill>
                <a:srgbClr val="CEB966">
                  <a:shade val="75000"/>
                </a:srgbClr>
              </a:solidFill>
            </a:endParaRPr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CEB966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srgbClr val="CEB966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CEB966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4428318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srgbClr val="CEB966">
                    <a:shade val="75000"/>
                  </a:srgbClr>
                </a:solidFill>
              </a:rPr>
              <a:pPr/>
              <a:t>8/31/2017</a:t>
            </a:fld>
            <a:endParaRPr lang="en-US">
              <a:solidFill>
                <a:srgbClr val="CEB966">
                  <a:shade val="75000"/>
                </a:srgbClr>
              </a:solidFill>
            </a:endParaRPr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CEB966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srgbClr val="CEB966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CEB966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0561093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srgbClr val="CEB966">
                    <a:shade val="75000"/>
                  </a:srgbClr>
                </a:solidFill>
              </a:rPr>
              <a:pPr/>
              <a:t>8/31/2017</a:t>
            </a:fld>
            <a:endParaRPr lang="en-US">
              <a:solidFill>
                <a:srgbClr val="CEB966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CEB966">
                  <a:shade val="75000"/>
                </a:srgbClr>
              </a:solidFill>
            </a:endParaRPr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srgbClr val="CEB966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CEB966">
                  <a:shade val="75000"/>
                </a:srgbClr>
              </a:solidFill>
            </a:endParaRPr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112289629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srgbClr val="CEB966">
                    <a:shade val="75000"/>
                  </a:srgbClr>
                </a:solidFill>
              </a:rPr>
              <a:pPr/>
              <a:t>8/31/2017</a:t>
            </a:fld>
            <a:endParaRPr lang="en-US">
              <a:solidFill>
                <a:srgbClr val="CEB966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CEB966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srgbClr val="CEB966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CEB966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2827663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srgbClr val="CEB966">
                    <a:shade val="75000"/>
                  </a:srgbClr>
                </a:solidFill>
              </a:rPr>
              <a:pPr/>
              <a:t>8/31/2017</a:t>
            </a:fld>
            <a:endParaRPr lang="en-US">
              <a:solidFill>
                <a:srgbClr val="CEB966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CEB966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srgbClr val="CEB966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CEB966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0302286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srgbClr val="CEB966">
                    <a:shade val="75000"/>
                  </a:srgbClr>
                </a:solidFill>
              </a:rPr>
              <a:pPr/>
              <a:t>8/31/2017</a:t>
            </a:fld>
            <a:endParaRPr lang="en-US">
              <a:solidFill>
                <a:srgbClr val="CEB966">
                  <a:shade val="75000"/>
                </a:srgbClr>
              </a:solidFill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CEB966">
                  <a:shade val="75000"/>
                </a:srgbClr>
              </a:solidFill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483448D-3A78-4528-A469-B745A65DA480}" type="slidenum">
              <a:rPr lang="en-US" smtClean="0">
                <a:solidFill>
                  <a:srgbClr val="CEB966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CEB966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882773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srgbClr val="CEB966">
                    <a:shade val="75000"/>
                  </a:srgbClr>
                </a:solidFill>
              </a:rPr>
              <a:pPr/>
              <a:t>8/31/2017</a:t>
            </a:fld>
            <a:endParaRPr lang="en-US">
              <a:solidFill>
                <a:srgbClr val="CEB966">
                  <a:shade val="75000"/>
                </a:srgbClr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>
              <a:solidFill>
                <a:srgbClr val="CEB966">
                  <a:shade val="75000"/>
                </a:srgbClr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483448D-3A78-4528-A469-B745A65DA480}" type="slidenum">
              <a:rPr lang="en-US" smtClean="0">
                <a:solidFill>
                  <a:srgbClr val="CEB966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CEB966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3559800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srgbClr val="CEB966">
                    <a:shade val="75000"/>
                  </a:srgbClr>
                </a:solidFill>
              </a:rPr>
              <a:pPr/>
              <a:t>8/31/2017</a:t>
            </a:fld>
            <a:endParaRPr lang="en-US">
              <a:solidFill>
                <a:srgbClr val="CEB966">
                  <a:shade val="75000"/>
                </a:srgbClr>
              </a:solidFill>
            </a:endParaRPr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CEB966">
                  <a:shade val="75000"/>
                </a:srgbClr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srgbClr val="CEB966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CEB966">
                  <a:shade val="75000"/>
                </a:srgbClr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34130547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srgbClr val="CEB966">
                    <a:shade val="75000"/>
                  </a:srgbClr>
                </a:solidFill>
              </a:rPr>
              <a:pPr/>
              <a:t>8/31/2017</a:t>
            </a:fld>
            <a:endParaRPr lang="en-US">
              <a:solidFill>
                <a:srgbClr val="CEB966">
                  <a:shade val="75000"/>
                </a:srgbClr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CEB966">
                  <a:shade val="75000"/>
                </a:srgbClr>
              </a:solidFill>
            </a:endParaRPr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srgbClr val="CEB966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CEB966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6475317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srgbClr val="CEB966">
                    <a:shade val="75000"/>
                  </a:srgbClr>
                </a:solidFill>
              </a:rPr>
              <a:pPr/>
              <a:t>8/31/2017</a:t>
            </a:fld>
            <a:endParaRPr lang="en-US">
              <a:solidFill>
                <a:srgbClr val="CEB966">
                  <a:shade val="7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CEB966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A483448D-3A78-4528-A469-B745A65DA480}" type="slidenum">
              <a:rPr lang="en-US" smtClean="0">
                <a:solidFill>
                  <a:srgbClr val="CEB966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CEB966">
                  <a:shade val="75000"/>
                </a:srgbClr>
              </a:solidFill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1521167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srgbClr val="CEB966">
                    <a:shade val="75000"/>
                  </a:srgbClr>
                </a:solidFill>
              </a:rPr>
              <a:pPr/>
              <a:t>8/31/2017</a:t>
            </a:fld>
            <a:endParaRPr lang="en-US">
              <a:solidFill>
                <a:srgbClr val="CEB966">
                  <a:shade val="75000"/>
                </a:srgbClr>
              </a:solidFill>
            </a:endParaRPr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CEB966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srgbClr val="CEB966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CEB966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7152828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srgbClr val="CEB966">
                    <a:shade val="75000"/>
                  </a:srgbClr>
                </a:solidFill>
              </a:rPr>
              <a:pPr/>
              <a:t>8/31/2017</a:t>
            </a:fld>
            <a:endParaRPr lang="en-US">
              <a:solidFill>
                <a:srgbClr val="CEB966">
                  <a:shade val="75000"/>
                </a:srgbClr>
              </a:solidFill>
            </a:endParaRPr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CEB966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srgbClr val="CEB966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CEB966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412724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srgbClr val="CEB966">
                    <a:shade val="75000"/>
                  </a:srgbClr>
                </a:solidFill>
              </a:rPr>
              <a:pPr/>
              <a:t>8/31/2017</a:t>
            </a:fld>
            <a:endParaRPr lang="en-US">
              <a:solidFill>
                <a:srgbClr val="CEB966">
                  <a:shade val="75000"/>
                </a:srgbClr>
              </a:solidFill>
            </a:endParaRPr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CEB966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srgbClr val="CEB966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CEB966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3810523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srgbClr val="CEB966">
                    <a:shade val="75000"/>
                  </a:srgbClr>
                </a:solidFill>
              </a:rPr>
              <a:pPr/>
              <a:t>8/31/2017</a:t>
            </a:fld>
            <a:endParaRPr lang="en-US">
              <a:solidFill>
                <a:srgbClr val="CEB966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CEB966">
                  <a:shade val="75000"/>
                </a:srgbClr>
              </a:solidFill>
            </a:endParaRPr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srgbClr val="CEB966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CEB966">
                  <a:shade val="75000"/>
                </a:srgbClr>
              </a:solidFill>
            </a:endParaRPr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244030856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srgbClr val="CEB966">
                    <a:shade val="75000"/>
                  </a:srgbClr>
                </a:solidFill>
              </a:rPr>
              <a:pPr/>
              <a:t>8/31/2017</a:t>
            </a:fld>
            <a:endParaRPr lang="en-US">
              <a:solidFill>
                <a:srgbClr val="CEB966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CEB966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srgbClr val="CEB966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CEB966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3037944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srgbClr val="CEB966">
                    <a:shade val="75000"/>
                  </a:srgbClr>
                </a:solidFill>
              </a:rPr>
              <a:pPr/>
              <a:t>8/31/2017</a:t>
            </a:fld>
            <a:endParaRPr lang="en-US">
              <a:solidFill>
                <a:srgbClr val="CEB966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CEB966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srgbClr val="CEB966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CEB966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136854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srgbClr val="CEB966">
                    <a:shade val="75000"/>
                  </a:srgbClr>
                </a:solidFill>
              </a:rPr>
              <a:pPr/>
              <a:t>8/31/2017</a:t>
            </a:fld>
            <a:endParaRPr lang="en-US">
              <a:solidFill>
                <a:srgbClr val="CEB966">
                  <a:shade val="75000"/>
                </a:srgbClr>
              </a:solidFill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CEB966">
                  <a:shade val="75000"/>
                </a:srgbClr>
              </a:solidFill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483448D-3A78-4528-A469-B745A65DA480}" type="slidenum">
              <a:rPr lang="en-US" smtClean="0">
                <a:solidFill>
                  <a:srgbClr val="CEB966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CEB966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1644195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srgbClr val="CEB966">
                    <a:shade val="75000"/>
                  </a:srgbClr>
                </a:solidFill>
              </a:rPr>
              <a:pPr/>
              <a:t>8/31/2017</a:t>
            </a:fld>
            <a:endParaRPr lang="en-US">
              <a:solidFill>
                <a:srgbClr val="CEB966">
                  <a:shade val="75000"/>
                </a:srgbClr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>
              <a:solidFill>
                <a:srgbClr val="CEB966">
                  <a:shade val="75000"/>
                </a:srgbClr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483448D-3A78-4528-A469-B745A65DA480}" type="slidenum">
              <a:rPr lang="en-US" smtClean="0">
                <a:solidFill>
                  <a:srgbClr val="CEB966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CEB966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7490444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srgbClr val="CEB966">
                    <a:shade val="75000"/>
                  </a:srgbClr>
                </a:solidFill>
              </a:rPr>
              <a:pPr/>
              <a:t>8/31/2017</a:t>
            </a:fld>
            <a:endParaRPr lang="en-US">
              <a:solidFill>
                <a:srgbClr val="CEB966">
                  <a:shade val="75000"/>
                </a:srgbClr>
              </a:solidFill>
            </a:endParaRPr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CEB966">
                  <a:shade val="75000"/>
                </a:srgbClr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srgbClr val="CEB966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CEB966">
                  <a:shade val="75000"/>
                </a:srgbClr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27258624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srgbClr val="CEB966">
                    <a:shade val="75000"/>
                  </a:srgbClr>
                </a:solidFill>
              </a:rPr>
              <a:pPr/>
              <a:t>8/31/2017</a:t>
            </a:fld>
            <a:endParaRPr lang="en-US">
              <a:solidFill>
                <a:srgbClr val="CEB966">
                  <a:shade val="75000"/>
                </a:srgbClr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CEB966">
                  <a:shade val="75000"/>
                </a:srgbClr>
              </a:solidFill>
            </a:endParaRPr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srgbClr val="CEB966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CEB966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9058248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srgbClr val="CEB966">
                    <a:shade val="75000"/>
                  </a:srgbClr>
                </a:solidFill>
              </a:rPr>
              <a:pPr/>
              <a:t>8/31/2017</a:t>
            </a:fld>
            <a:endParaRPr lang="en-US">
              <a:solidFill>
                <a:srgbClr val="CEB966">
                  <a:shade val="7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CEB966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A483448D-3A78-4528-A469-B745A65DA480}" type="slidenum">
              <a:rPr lang="en-US" smtClean="0">
                <a:solidFill>
                  <a:srgbClr val="CEB966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CEB966">
                  <a:shade val="75000"/>
                </a:srgbClr>
              </a:solidFill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5712640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srgbClr val="CEB966">
                    <a:shade val="75000"/>
                  </a:srgbClr>
                </a:solidFill>
              </a:rPr>
              <a:pPr/>
              <a:t>8/31/2017</a:t>
            </a:fld>
            <a:endParaRPr lang="en-US">
              <a:solidFill>
                <a:srgbClr val="CEB966">
                  <a:shade val="75000"/>
                </a:srgbClr>
              </a:solidFill>
            </a:endParaRPr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CEB966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srgbClr val="CEB966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CEB966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905729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srgbClr val="CEB966">
                    <a:shade val="75000"/>
                  </a:srgbClr>
                </a:solidFill>
              </a:rPr>
              <a:pPr/>
              <a:t>8/31/2017</a:t>
            </a:fld>
            <a:endParaRPr lang="en-US">
              <a:solidFill>
                <a:srgbClr val="CEB966">
                  <a:shade val="75000"/>
                </a:srgbClr>
              </a:solidFill>
            </a:endParaRPr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CEB966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srgbClr val="CEB966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CEB966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6715688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srgbClr val="CEB966">
                    <a:shade val="75000"/>
                  </a:srgbClr>
                </a:solidFill>
              </a:rPr>
              <a:pPr/>
              <a:t>8/31/2017</a:t>
            </a:fld>
            <a:endParaRPr lang="en-US">
              <a:solidFill>
                <a:srgbClr val="CEB966">
                  <a:shade val="75000"/>
                </a:srgbClr>
              </a:solidFill>
            </a:endParaRPr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CEB966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srgbClr val="CEB966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CEB966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2968328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srgbClr val="CEB966">
                    <a:shade val="75000"/>
                  </a:srgbClr>
                </a:solidFill>
              </a:rPr>
              <a:pPr/>
              <a:t>8/31/2017</a:t>
            </a:fld>
            <a:endParaRPr lang="en-US">
              <a:solidFill>
                <a:srgbClr val="CEB966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CEB966">
                  <a:shade val="75000"/>
                </a:srgbClr>
              </a:solidFill>
            </a:endParaRPr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srgbClr val="CEB966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CEB966">
                  <a:shade val="75000"/>
                </a:srgbClr>
              </a:solidFill>
            </a:endParaRPr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4152108539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srgbClr val="CEB966">
                    <a:shade val="75000"/>
                  </a:srgbClr>
                </a:solidFill>
              </a:rPr>
              <a:pPr/>
              <a:t>8/31/2017</a:t>
            </a:fld>
            <a:endParaRPr lang="en-US">
              <a:solidFill>
                <a:srgbClr val="CEB966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CEB966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srgbClr val="CEB966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CEB966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22195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8.xml"/><Relationship Id="rId3" Type="http://schemas.openxmlformats.org/officeDocument/2006/relationships/slideLayout" Target="../slideLayouts/slideLayout103.xml"/><Relationship Id="rId7" Type="http://schemas.openxmlformats.org/officeDocument/2006/relationships/slideLayout" Target="../slideLayouts/slideLayout107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2.xml"/><Relationship Id="rId1" Type="http://schemas.openxmlformats.org/officeDocument/2006/relationships/slideLayout" Target="../slideLayouts/slideLayout101.xml"/><Relationship Id="rId6" Type="http://schemas.openxmlformats.org/officeDocument/2006/relationships/slideLayout" Target="../slideLayouts/slideLayout106.xml"/><Relationship Id="rId11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105.xml"/><Relationship Id="rId10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104.xml"/><Relationship Id="rId9" Type="http://schemas.openxmlformats.org/officeDocument/2006/relationships/slideLayout" Target="../slideLayouts/slideLayout109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9.xml"/><Relationship Id="rId3" Type="http://schemas.openxmlformats.org/officeDocument/2006/relationships/slideLayout" Target="../slideLayouts/slideLayout114.xml"/><Relationship Id="rId7" Type="http://schemas.openxmlformats.org/officeDocument/2006/relationships/slideLayout" Target="../slideLayouts/slideLayout118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3.xml"/><Relationship Id="rId1" Type="http://schemas.openxmlformats.org/officeDocument/2006/relationships/slideLayout" Target="../slideLayouts/slideLayout112.xml"/><Relationship Id="rId6" Type="http://schemas.openxmlformats.org/officeDocument/2006/relationships/slideLayout" Target="../slideLayouts/slideLayout117.xml"/><Relationship Id="rId11" Type="http://schemas.openxmlformats.org/officeDocument/2006/relationships/slideLayout" Target="../slideLayouts/slideLayout122.xml"/><Relationship Id="rId5" Type="http://schemas.openxmlformats.org/officeDocument/2006/relationships/slideLayout" Target="../slideLayouts/slideLayout116.xml"/><Relationship Id="rId10" Type="http://schemas.openxmlformats.org/officeDocument/2006/relationships/slideLayout" Target="../slideLayouts/slideLayout121.xml"/><Relationship Id="rId4" Type="http://schemas.openxmlformats.org/officeDocument/2006/relationships/slideLayout" Target="../slideLayouts/slideLayout115.xml"/><Relationship Id="rId9" Type="http://schemas.openxmlformats.org/officeDocument/2006/relationships/slideLayout" Target="../slideLayouts/slideLayout120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0.xml"/><Relationship Id="rId3" Type="http://schemas.openxmlformats.org/officeDocument/2006/relationships/slideLayout" Target="../slideLayouts/slideLayout125.xml"/><Relationship Id="rId7" Type="http://schemas.openxmlformats.org/officeDocument/2006/relationships/slideLayout" Target="../slideLayouts/slideLayout129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4.xml"/><Relationship Id="rId1" Type="http://schemas.openxmlformats.org/officeDocument/2006/relationships/slideLayout" Target="../slideLayouts/slideLayout123.xml"/><Relationship Id="rId6" Type="http://schemas.openxmlformats.org/officeDocument/2006/relationships/slideLayout" Target="../slideLayouts/slideLayout128.xml"/><Relationship Id="rId11" Type="http://schemas.openxmlformats.org/officeDocument/2006/relationships/slideLayout" Target="../slideLayouts/slideLayout133.xml"/><Relationship Id="rId5" Type="http://schemas.openxmlformats.org/officeDocument/2006/relationships/slideLayout" Target="../slideLayouts/slideLayout127.xml"/><Relationship Id="rId10" Type="http://schemas.openxmlformats.org/officeDocument/2006/relationships/slideLayout" Target="../slideLayouts/slideLayout132.xml"/><Relationship Id="rId4" Type="http://schemas.openxmlformats.org/officeDocument/2006/relationships/slideLayout" Target="../slideLayouts/slideLayout126.xml"/><Relationship Id="rId9" Type="http://schemas.openxmlformats.org/officeDocument/2006/relationships/slideLayout" Target="../slideLayouts/slideLayout13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31.08.2017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>
                <a:solidFill>
                  <a:srgbClr val="CEB966">
                    <a:shade val="75000"/>
                  </a:srgbClr>
                </a:solidFill>
              </a:rPr>
              <a:pPr/>
              <a:t>8/31/2017</a:t>
            </a:fld>
            <a:endParaRPr lang="en-US">
              <a:solidFill>
                <a:srgbClr val="CEB966">
                  <a:shade val="75000"/>
                </a:srgbClr>
              </a:solidFill>
            </a:endParaRPr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>
              <a:solidFill>
                <a:srgbClr val="CEB966">
                  <a:shade val="7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>
                <a:solidFill>
                  <a:srgbClr val="CEB966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CEB966">
                  <a:shade val="75000"/>
                </a:srgbClr>
              </a:solidFill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07899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4C8ACEF-15ED-4C0F-BA29-53A83075793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669DD35-4CA1-45A9-923A-AC5875EBF9D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61206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39889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4A458D9-B231-4AED-98EE-5D64EBD360C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7BD8A44-B504-4014-A843-B686C85F91F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44354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>
                <a:solidFill>
                  <a:srgbClr val="CEB966">
                    <a:shade val="75000"/>
                  </a:srgbClr>
                </a:solidFill>
              </a:rPr>
              <a:pPr/>
              <a:t>8/31/2017</a:t>
            </a:fld>
            <a:endParaRPr lang="en-US">
              <a:solidFill>
                <a:srgbClr val="CEB966">
                  <a:shade val="75000"/>
                </a:srgbClr>
              </a:solidFill>
            </a:endParaRPr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>
              <a:solidFill>
                <a:srgbClr val="CEB966">
                  <a:shade val="7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>
                <a:solidFill>
                  <a:srgbClr val="CEB966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CEB966">
                  <a:shade val="75000"/>
                </a:srgbClr>
              </a:solidFill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27176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>
                <a:solidFill>
                  <a:srgbClr val="CEB966">
                    <a:shade val="75000"/>
                  </a:srgbClr>
                </a:solidFill>
              </a:rPr>
              <a:pPr/>
              <a:t>8/31/2017</a:t>
            </a:fld>
            <a:endParaRPr lang="en-US">
              <a:solidFill>
                <a:srgbClr val="CEB966">
                  <a:shade val="75000"/>
                </a:srgbClr>
              </a:solidFill>
            </a:endParaRPr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>
              <a:solidFill>
                <a:srgbClr val="CEB966">
                  <a:shade val="7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>
                <a:solidFill>
                  <a:srgbClr val="CEB966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CEB966">
                  <a:shade val="75000"/>
                </a:srgbClr>
              </a:solidFill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67726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>
                <a:solidFill>
                  <a:srgbClr val="CEB966">
                    <a:shade val="75000"/>
                  </a:srgbClr>
                </a:solidFill>
              </a:rPr>
              <a:pPr/>
              <a:t>8/31/2017</a:t>
            </a:fld>
            <a:endParaRPr lang="en-US">
              <a:solidFill>
                <a:srgbClr val="CEB966">
                  <a:shade val="75000"/>
                </a:srgbClr>
              </a:solidFill>
            </a:endParaRPr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>
              <a:solidFill>
                <a:srgbClr val="CEB966">
                  <a:shade val="7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>
                <a:solidFill>
                  <a:srgbClr val="CEB966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CEB966">
                  <a:shade val="75000"/>
                </a:srgbClr>
              </a:solidFill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43697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>
                <a:solidFill>
                  <a:srgbClr val="CEB966">
                    <a:shade val="75000"/>
                  </a:srgbClr>
                </a:solidFill>
              </a:rPr>
              <a:pPr/>
              <a:t>8/31/2017</a:t>
            </a:fld>
            <a:endParaRPr lang="en-US">
              <a:solidFill>
                <a:srgbClr val="CEB966">
                  <a:shade val="75000"/>
                </a:srgbClr>
              </a:solidFill>
            </a:endParaRPr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>
              <a:solidFill>
                <a:srgbClr val="CEB966">
                  <a:shade val="7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>
                <a:solidFill>
                  <a:srgbClr val="CEB966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CEB966">
                  <a:shade val="75000"/>
                </a:srgbClr>
              </a:solidFill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42553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>
                <a:solidFill>
                  <a:srgbClr val="CEB966">
                    <a:shade val="75000"/>
                  </a:srgbClr>
                </a:solidFill>
              </a:rPr>
              <a:pPr/>
              <a:t>8/31/2017</a:t>
            </a:fld>
            <a:endParaRPr lang="en-US">
              <a:solidFill>
                <a:srgbClr val="CEB966">
                  <a:shade val="75000"/>
                </a:srgbClr>
              </a:solidFill>
            </a:endParaRPr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>
              <a:solidFill>
                <a:srgbClr val="CEB966">
                  <a:shade val="7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>
                <a:solidFill>
                  <a:srgbClr val="CEB966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CEB966">
                  <a:shade val="75000"/>
                </a:srgbClr>
              </a:solidFill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08045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>
                <a:solidFill>
                  <a:srgbClr val="CEB966">
                    <a:shade val="75000"/>
                  </a:srgbClr>
                </a:solidFill>
              </a:rPr>
              <a:pPr/>
              <a:t>8/31/2017</a:t>
            </a:fld>
            <a:endParaRPr lang="en-US">
              <a:solidFill>
                <a:srgbClr val="CEB966">
                  <a:shade val="75000"/>
                </a:srgbClr>
              </a:solidFill>
            </a:endParaRPr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>
              <a:solidFill>
                <a:srgbClr val="CEB966">
                  <a:shade val="7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>
                <a:solidFill>
                  <a:srgbClr val="CEB966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CEB966">
                  <a:shade val="75000"/>
                </a:srgbClr>
              </a:solidFill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28726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>
                <a:solidFill>
                  <a:srgbClr val="CEB966">
                    <a:shade val="75000"/>
                  </a:srgbClr>
                </a:solidFill>
              </a:rPr>
              <a:pPr/>
              <a:t>8/31/2017</a:t>
            </a:fld>
            <a:endParaRPr lang="en-US">
              <a:solidFill>
                <a:srgbClr val="CEB966">
                  <a:shade val="75000"/>
                </a:srgbClr>
              </a:solidFill>
            </a:endParaRPr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>
              <a:solidFill>
                <a:srgbClr val="CEB966">
                  <a:shade val="7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>
                <a:solidFill>
                  <a:srgbClr val="CEB966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CEB966">
                  <a:shade val="75000"/>
                </a:srgbClr>
              </a:solidFill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26398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3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4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6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8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9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1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17" Type="http://schemas.openxmlformats.org/officeDocument/2006/relationships/image" Target="../media/image34.png"/><Relationship Id="rId2" Type="http://schemas.openxmlformats.org/officeDocument/2006/relationships/image" Target="../media/image19.png"/><Relationship Id="rId16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5" Type="http://schemas.openxmlformats.org/officeDocument/2006/relationships/image" Target="../media/image3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Relationship Id="rId14" Type="http://schemas.openxmlformats.org/officeDocument/2006/relationships/image" Target="../media/image3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6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12" Type="http://schemas.openxmlformats.org/officeDocument/2006/relationships/image" Target="../media/image45.png"/><Relationship Id="rId17" Type="http://schemas.openxmlformats.org/officeDocument/2006/relationships/image" Target="../media/image49.png"/><Relationship Id="rId2" Type="http://schemas.openxmlformats.org/officeDocument/2006/relationships/image" Target="../media/image35.png"/><Relationship Id="rId16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5" Type="http://schemas.openxmlformats.org/officeDocument/2006/relationships/image" Target="../media/image38.png"/><Relationship Id="rId15" Type="http://schemas.openxmlformats.org/officeDocument/2006/relationships/image" Target="../media/image34.png"/><Relationship Id="rId10" Type="http://schemas.openxmlformats.org/officeDocument/2006/relationships/image" Target="../media/image43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Relationship Id="rId14" Type="http://schemas.openxmlformats.org/officeDocument/2006/relationships/image" Target="../media/image4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13" Type="http://schemas.openxmlformats.org/officeDocument/2006/relationships/image" Target="../media/image61.png"/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12" Type="http://schemas.openxmlformats.org/officeDocument/2006/relationships/image" Target="../media/image60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11" Type="http://schemas.openxmlformats.org/officeDocument/2006/relationships/image" Target="../media/image59.png"/><Relationship Id="rId5" Type="http://schemas.openxmlformats.org/officeDocument/2006/relationships/image" Target="../media/image53.png"/><Relationship Id="rId15" Type="http://schemas.openxmlformats.org/officeDocument/2006/relationships/image" Target="../media/image63.png"/><Relationship Id="rId10" Type="http://schemas.openxmlformats.org/officeDocument/2006/relationships/image" Target="../media/image58.png"/><Relationship Id="rId4" Type="http://schemas.openxmlformats.org/officeDocument/2006/relationships/image" Target="../media/image52.png"/><Relationship Id="rId9" Type="http://schemas.openxmlformats.org/officeDocument/2006/relationships/image" Target="../media/image57.png"/><Relationship Id="rId14" Type="http://schemas.openxmlformats.org/officeDocument/2006/relationships/image" Target="../media/image6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52.png"/><Relationship Id="rId7" Type="http://schemas.openxmlformats.org/officeDocument/2006/relationships/image" Target="../media/image67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4.png"/><Relationship Id="rId10" Type="http://schemas.openxmlformats.org/officeDocument/2006/relationships/image" Target="../media/image70.png"/><Relationship Id="rId4" Type="http://schemas.openxmlformats.org/officeDocument/2006/relationships/image" Target="../media/image53.png"/><Relationship Id="rId9" Type="http://schemas.openxmlformats.org/officeDocument/2006/relationships/image" Target="../media/image6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playcast.ru/uploads/2015/03/27/1285058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1619672" y="1844824"/>
            <a:ext cx="5832475" cy="313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6600" b="1" dirty="0" smtClean="0">
                <a:solidFill>
                  <a:prstClr val="white"/>
                </a:solidFill>
                <a:latin typeface="Arial" charset="0"/>
                <a:cs typeface="Arial" charset="0"/>
              </a:rPr>
              <a:t>Тире </a:t>
            </a:r>
            <a:r>
              <a:rPr lang="ru-RU" sz="6600" b="1" dirty="0" smtClean="0">
                <a:solidFill>
                  <a:prstClr val="white"/>
                </a:solidFill>
                <a:latin typeface="Arial" charset="0"/>
                <a:cs typeface="Arial" charset="0"/>
              </a:rPr>
              <a:t>между </a:t>
            </a:r>
            <a:r>
              <a:rPr lang="ru-RU" sz="6600" b="1" dirty="0" smtClean="0">
                <a:solidFill>
                  <a:prstClr val="white"/>
                </a:solidFill>
                <a:latin typeface="Arial" charset="0"/>
                <a:cs typeface="Arial" charset="0"/>
              </a:rPr>
              <a:t>подлежащим и сказуемым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051720" y="1124744"/>
            <a:ext cx="583247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FFC000"/>
                </a:solidFill>
                <a:latin typeface="Monotype Corsiva" pitchFamily="66" charset="0"/>
                <a:cs typeface="Arial" charset="0"/>
              </a:rPr>
              <a:t>Презентация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FFC000"/>
                </a:solidFill>
                <a:latin typeface="Monotype Corsiva" pitchFamily="66" charset="0"/>
                <a:cs typeface="Arial" charset="0"/>
              </a:rPr>
              <a:t>к  уроку русского языка в 8 классе</a:t>
            </a:r>
            <a:endParaRPr lang="ru-RU" sz="2800" b="1" dirty="0" smtClean="0">
              <a:solidFill>
                <a:srgbClr val="FFC000"/>
              </a:solidFill>
              <a:latin typeface="Monotype Corsiva" pitchFamily="66" charset="0"/>
              <a:cs typeface="Arial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979712" y="5183857"/>
            <a:ext cx="3024336" cy="147732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  <a:cs typeface="Arial" charset="0"/>
              </a:rPr>
              <a:t>Урок разработан учителем русского языка и литературы МАОУ «Средняя школа № 3» города Хабаровска 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smtClean="0">
                <a:solidFill>
                  <a:srgbClr val="FF0000"/>
                </a:solidFill>
                <a:latin typeface="Monotype Corsiva" pitchFamily="66" charset="0"/>
                <a:cs typeface="Arial" charset="0"/>
              </a:rPr>
              <a:t>Т.В.Олейник  </a:t>
            </a:r>
            <a:endParaRPr lang="ru-RU" b="1" dirty="0" smtClean="0">
              <a:solidFill>
                <a:srgbClr val="FF0000"/>
              </a:solidFill>
              <a:latin typeface="Monotype Corsiva" pitchFamily="66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40640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D5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5D5F7"/>
          </a:solidFill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chemeClr val="accent5">
                    <a:lumMod val="75000"/>
                  </a:schemeClr>
                </a:solidFill>
                <a:latin typeface="Times New Roman"/>
                <a:ea typeface="Calibri"/>
              </a:rPr>
              <a:t>А</a:t>
            </a:r>
            <a:r>
              <a:rPr lang="ru-RU" sz="3600" b="1" dirty="0" smtClean="0">
                <a:solidFill>
                  <a:schemeClr val="accent5">
                    <a:lumMod val="75000"/>
                  </a:schemeClr>
                </a:solidFill>
                <a:latin typeface="Times New Roman"/>
                <a:ea typeface="Calibri"/>
              </a:rPr>
              <a:t>лгоритм </a:t>
            </a:r>
            <a:r>
              <a:rPr lang="ru-RU" sz="3600" b="1" dirty="0">
                <a:solidFill>
                  <a:schemeClr val="accent5">
                    <a:lumMod val="75000"/>
                  </a:schemeClr>
                </a:solidFill>
                <a:latin typeface="Times New Roman"/>
                <a:ea typeface="Calibri"/>
              </a:rPr>
              <a:t>действий постановки тире между подлежащим и сказуемым</a:t>
            </a:r>
            <a:endParaRPr lang="ru-RU" sz="3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600200"/>
            <a:ext cx="8363272" cy="4525963"/>
          </a:xfrm>
          <a:solidFill>
            <a:srgbClr val="F5D5F7"/>
          </a:solidFill>
        </p:spPr>
        <p:txBody>
          <a:bodyPr>
            <a:normAutofit/>
          </a:bodyPr>
          <a:lstStyle/>
          <a:p>
            <a:pPr marL="971550" indent="-514350" algn="just">
              <a:lnSpc>
                <a:spcPct val="115000"/>
              </a:lnSpc>
              <a:spcAft>
                <a:spcPts val="0"/>
              </a:spcAft>
              <a:buAutoNum type="arabicPeriod"/>
            </a:pPr>
            <a:r>
              <a:rPr lang="ru-RU" sz="48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Найти </a:t>
            </a:r>
            <a:r>
              <a:rPr lang="ru-RU" sz="48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грамматическую основу предложения. </a:t>
            </a:r>
            <a:endParaRPr lang="ru-RU" sz="48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45720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48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2. Определить</a:t>
            </a:r>
            <a:r>
              <a:rPr lang="ru-RU" sz="48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, чем выражено подлежащее и сказуемое</a:t>
            </a:r>
            <a:endParaRPr lang="ru-RU" sz="48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535639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ED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928992" cy="1354162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rgbClr val="6600CC"/>
                </a:solidFill>
                <a:latin typeface="Times New Roman"/>
                <a:ea typeface="Times New Roman"/>
              </a:rPr>
              <a:t>Кластер – </a:t>
            </a:r>
            <a:r>
              <a:rPr lang="ru-RU" sz="2800" dirty="0" smtClean="0">
                <a:solidFill>
                  <a:srgbClr val="6600CC"/>
                </a:solidFill>
                <a:latin typeface="Times New Roman"/>
                <a:ea typeface="Times New Roman"/>
              </a:rPr>
              <a:t>"видеоряд</a:t>
            </a:r>
            <a:r>
              <a:rPr lang="ru-RU" sz="2800" dirty="0">
                <a:solidFill>
                  <a:srgbClr val="6600CC"/>
                </a:solidFill>
                <a:latin typeface="Times New Roman"/>
                <a:ea typeface="Times New Roman"/>
              </a:rPr>
              <a:t>", т.е. схема, на которой идеи группируются в определенные блоки и </a:t>
            </a:r>
            <a:r>
              <a:rPr lang="ru-RU" sz="2800" dirty="0" smtClean="0">
                <a:solidFill>
                  <a:srgbClr val="6600CC"/>
                </a:solidFill>
                <a:latin typeface="Times New Roman"/>
                <a:ea typeface="Times New Roman"/>
              </a:rPr>
              <a:t>располагаются </a:t>
            </a:r>
            <a:r>
              <a:rPr lang="ru-RU" sz="2800" dirty="0">
                <a:solidFill>
                  <a:srgbClr val="6600CC"/>
                </a:solidFill>
                <a:latin typeface="Times New Roman"/>
                <a:ea typeface="Times New Roman"/>
              </a:rPr>
              <a:t>вокруг ключевого слова</a:t>
            </a:r>
            <a:endParaRPr lang="ru-RU" sz="2800" dirty="0">
              <a:solidFill>
                <a:srgbClr val="6600CC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700808"/>
            <a:ext cx="8640960" cy="496855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КЛАСТЕР «ТИРЕ МЕЖДУ ПОДЛЕЖАЩИМ И СКАЗУЕМЫМ»</a:t>
            </a:r>
          </a:p>
          <a:p>
            <a:pPr marL="0" indent="0" algn="ctr">
              <a:buNone/>
            </a:pPr>
            <a:r>
              <a:rPr lang="ru-RU" sz="2400" b="1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ТИРЕ</a:t>
            </a:r>
            <a:endParaRPr lang="ru-RU" sz="2400" b="1" dirty="0">
              <a:solidFill>
                <a:srgbClr val="66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026202" y="2132856"/>
            <a:ext cx="1049854" cy="40234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475656" y="2306599"/>
            <a:ext cx="1368152" cy="4572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СТАВИТСЯ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372200" y="2313972"/>
            <a:ext cx="1625918" cy="4572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НЕ СТАВИТСЯ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67544" y="2996952"/>
            <a:ext cx="3384376" cy="64807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rgbClr val="7030A0"/>
              </a:solidFill>
            </a:endParaRPr>
          </a:p>
          <a:p>
            <a:pPr algn="ctr"/>
            <a:r>
              <a:rPr lang="ru-RU" b="1" dirty="0" err="1" smtClean="0">
                <a:solidFill>
                  <a:srgbClr val="7030A0"/>
                </a:solidFill>
              </a:rPr>
              <a:t>Сущ.в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b="1" dirty="0" err="1">
                <a:solidFill>
                  <a:srgbClr val="7030A0"/>
                </a:solidFill>
              </a:rPr>
              <a:t>И.п</a:t>
            </a:r>
            <a:r>
              <a:rPr lang="ru-RU" b="1" dirty="0">
                <a:solidFill>
                  <a:srgbClr val="7030A0"/>
                </a:solidFill>
              </a:rPr>
              <a:t>. – сущ. В </a:t>
            </a:r>
            <a:r>
              <a:rPr lang="ru-RU" b="1" dirty="0" err="1">
                <a:solidFill>
                  <a:srgbClr val="7030A0"/>
                </a:solidFill>
              </a:rPr>
              <a:t>И.п</a:t>
            </a:r>
            <a:r>
              <a:rPr lang="ru-RU" b="1" dirty="0">
                <a:solidFill>
                  <a:srgbClr val="7030A0"/>
                </a:solidFill>
              </a:rPr>
              <a:t>.</a:t>
            </a:r>
          </a:p>
          <a:p>
            <a:pPr algn="ctr"/>
            <a:r>
              <a:rPr lang="ru-RU" b="1" dirty="0">
                <a:solidFill>
                  <a:srgbClr val="7030A0"/>
                </a:solidFill>
              </a:rPr>
              <a:t>Числит.- числит.</a:t>
            </a:r>
          </a:p>
          <a:p>
            <a:pPr algn="ctr"/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62430" y="3861048"/>
            <a:ext cx="3384376" cy="64807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rgbClr val="7030A0"/>
              </a:solidFill>
            </a:endParaRPr>
          </a:p>
          <a:p>
            <a:pPr algn="ctr"/>
            <a:r>
              <a:rPr lang="ru-RU" b="1" dirty="0" err="1" smtClean="0">
                <a:solidFill>
                  <a:srgbClr val="7030A0"/>
                </a:solidFill>
              </a:rPr>
              <a:t>Н.ф.глаг</a:t>
            </a:r>
            <a:r>
              <a:rPr lang="ru-RU" b="1" dirty="0">
                <a:solidFill>
                  <a:srgbClr val="7030A0"/>
                </a:solidFill>
              </a:rPr>
              <a:t>. – </a:t>
            </a:r>
            <a:r>
              <a:rPr lang="ru-RU" b="1" dirty="0" err="1">
                <a:solidFill>
                  <a:srgbClr val="7030A0"/>
                </a:solidFill>
              </a:rPr>
              <a:t>н.ф</a:t>
            </a:r>
            <a:r>
              <a:rPr lang="ru-RU" b="1" dirty="0">
                <a:solidFill>
                  <a:srgbClr val="7030A0"/>
                </a:solidFill>
              </a:rPr>
              <a:t>. глаг.</a:t>
            </a:r>
          </a:p>
          <a:p>
            <a:pPr algn="ctr"/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467544" y="4797152"/>
            <a:ext cx="3384376" cy="64807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rgbClr val="7030A0"/>
              </a:solidFill>
            </a:endParaRPr>
          </a:p>
          <a:p>
            <a:pPr algn="ctr"/>
            <a:r>
              <a:rPr lang="ru-RU" b="1" dirty="0" err="1" smtClean="0">
                <a:solidFill>
                  <a:srgbClr val="7030A0"/>
                </a:solidFill>
              </a:rPr>
              <a:t>Сущ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b="1" dirty="0">
                <a:solidFill>
                  <a:srgbClr val="7030A0"/>
                </a:solidFill>
              </a:rPr>
              <a:t>в </a:t>
            </a:r>
            <a:r>
              <a:rPr lang="ru-RU" b="1" dirty="0" err="1">
                <a:solidFill>
                  <a:srgbClr val="7030A0"/>
                </a:solidFill>
              </a:rPr>
              <a:t>И.п</a:t>
            </a:r>
            <a:r>
              <a:rPr lang="ru-RU" b="1" dirty="0">
                <a:solidFill>
                  <a:srgbClr val="7030A0"/>
                </a:solidFill>
              </a:rPr>
              <a:t>. – </a:t>
            </a:r>
            <a:r>
              <a:rPr lang="ru-RU" b="1" dirty="0" err="1">
                <a:solidFill>
                  <a:srgbClr val="7030A0"/>
                </a:solidFill>
              </a:rPr>
              <a:t>н.ф</a:t>
            </a:r>
            <a:r>
              <a:rPr lang="ru-RU" b="1" dirty="0">
                <a:solidFill>
                  <a:srgbClr val="7030A0"/>
                </a:solidFill>
              </a:rPr>
              <a:t>. глаг. Или </a:t>
            </a:r>
            <a:r>
              <a:rPr lang="ru-RU" b="1" dirty="0" err="1">
                <a:solidFill>
                  <a:srgbClr val="7030A0"/>
                </a:solidFill>
              </a:rPr>
              <a:t>колич.числ</a:t>
            </a:r>
            <a:r>
              <a:rPr lang="ru-RU" b="1" dirty="0">
                <a:solidFill>
                  <a:srgbClr val="7030A0"/>
                </a:solidFill>
              </a:rPr>
              <a:t>.</a:t>
            </a:r>
          </a:p>
          <a:p>
            <a:pPr algn="ctr"/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462430" y="5722404"/>
            <a:ext cx="3384376" cy="64807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rgbClr val="7030A0"/>
              </a:solidFill>
            </a:endParaRPr>
          </a:p>
          <a:p>
            <a:pPr algn="ctr"/>
            <a:r>
              <a:rPr lang="ru-RU" b="1" dirty="0" smtClean="0">
                <a:solidFill>
                  <a:srgbClr val="7030A0"/>
                </a:solidFill>
              </a:rPr>
              <a:t>Указат</a:t>
            </a:r>
            <a:r>
              <a:rPr lang="ru-RU" b="1" dirty="0">
                <a:solidFill>
                  <a:srgbClr val="7030A0"/>
                </a:solidFill>
              </a:rPr>
              <a:t>. част.: это, вот</a:t>
            </a:r>
          </a:p>
          <a:p>
            <a:pPr algn="ctr"/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320988"/>
            <a:ext cx="1512167" cy="2675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Скругленный прямоугольник 14"/>
          <p:cNvSpPr/>
          <p:nvPr/>
        </p:nvSpPr>
        <p:spPr>
          <a:xfrm>
            <a:off x="5364087" y="2996952"/>
            <a:ext cx="3384376" cy="64807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rgbClr val="7030A0"/>
              </a:solidFill>
            </a:endParaRPr>
          </a:p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Подлежащее – союз (вводное слово) сказуемое</a:t>
            </a:r>
            <a:endParaRPr lang="ru-RU" b="1" dirty="0">
              <a:solidFill>
                <a:srgbClr val="7030A0"/>
              </a:solidFill>
            </a:endParaRPr>
          </a:p>
          <a:p>
            <a:pPr algn="ctr"/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378654" y="5335341"/>
            <a:ext cx="3384376" cy="64807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rgbClr val="7030A0"/>
              </a:solidFill>
            </a:endParaRPr>
          </a:p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Подлежащее – ( не) сказуемое</a:t>
            </a:r>
          </a:p>
          <a:p>
            <a:pPr algn="ctr"/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5336734" y="4149080"/>
            <a:ext cx="3384376" cy="64807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rgbClr val="7030A0"/>
              </a:solidFill>
            </a:endParaRPr>
          </a:p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Личное мест. - сказуемое</a:t>
            </a:r>
          </a:p>
          <a:p>
            <a:pPr algn="ctr"/>
            <a:endParaRPr lang="ru-RU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46933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5780112"/>
          </a:xfrm>
        </p:spPr>
        <p:txBody>
          <a:bodyPr>
            <a:normAutofit fontScale="90000"/>
          </a:bodyPr>
          <a:lstStyle/>
          <a:p>
            <a:pPr algn="ctr">
              <a:lnSpc>
                <a:spcPct val="90000"/>
              </a:lnSpc>
            </a:pPr>
            <a:r>
              <a:rPr lang="ru-RU" sz="4400" dirty="0" smtClean="0">
                <a:solidFill>
                  <a:schemeClr val="tx1"/>
                </a:solidFill>
              </a:rPr>
              <a:t/>
            </a:r>
            <a:br>
              <a:rPr lang="ru-RU" sz="4400" dirty="0" smtClean="0">
                <a:solidFill>
                  <a:schemeClr val="tx1"/>
                </a:solidFill>
              </a:rPr>
            </a:br>
            <a:r>
              <a:rPr lang="ru-RU" sz="7300" b="1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Берегите зрение!</a:t>
            </a:r>
            <a:br>
              <a:rPr lang="ru-RU" sz="7300" b="1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</a:br>
            <a:r>
              <a:rPr lang="ru-RU" sz="7300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/>
            </a:r>
            <a:br>
              <a:rPr lang="ru-RU" sz="7300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</a:br>
            <a:r>
              <a:rPr lang="ru-RU" sz="4400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/>
            </a:r>
            <a:br>
              <a:rPr lang="ru-RU" sz="4400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</a:br>
            <a:r>
              <a:rPr lang="ru-RU" sz="73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Гимнастика</a:t>
            </a:r>
            <a:br>
              <a:rPr lang="ru-RU" sz="73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</a:br>
            <a:r>
              <a:rPr lang="ru-RU" sz="73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для глаз</a:t>
            </a:r>
            <a:r>
              <a:rPr lang="ru-RU" sz="7300" dirty="0" smtClean="0">
                <a:solidFill>
                  <a:srgbClr val="00B0F0"/>
                </a:solidFill>
              </a:rPr>
              <a:t/>
            </a:r>
            <a:br>
              <a:rPr lang="ru-RU" sz="7300" dirty="0" smtClean="0">
                <a:solidFill>
                  <a:srgbClr val="00B0F0"/>
                </a:solidFill>
              </a:rPr>
            </a:br>
            <a:endParaRPr lang="ru-RU" sz="73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69939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01752" y="228600"/>
            <a:ext cx="8686800" cy="106984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9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Вращение</a:t>
            </a:r>
            <a:r>
              <a:rPr lang="ru-RU" dirty="0" smtClean="0">
                <a:solidFill>
                  <a:srgbClr val="3399FF"/>
                </a:solidFill>
              </a:rPr>
              <a:t/>
            </a:r>
            <a:br>
              <a:rPr lang="ru-RU" dirty="0" smtClean="0">
                <a:solidFill>
                  <a:srgbClr val="3399FF"/>
                </a:solidFill>
              </a:rPr>
            </a:b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139952" y="1600200"/>
            <a:ext cx="4851648" cy="47244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>
                <a:solidFill>
                  <a:schemeClr val="tx1"/>
                </a:solidFill>
              </a:rPr>
              <a:t>Не двигая головой, начинайте </a:t>
            </a:r>
          </a:p>
          <a:p>
            <a:pPr algn="ctr">
              <a:buNone/>
            </a:pPr>
            <a:r>
              <a:rPr lang="ru-RU" dirty="0" smtClean="0">
                <a:solidFill>
                  <a:schemeClr val="tx1"/>
                </a:solidFill>
              </a:rPr>
              <a:t>вращать глазами сначала</a:t>
            </a:r>
          </a:p>
          <a:p>
            <a:pPr algn="ctr">
              <a:buNone/>
            </a:pPr>
            <a:r>
              <a:rPr lang="ru-RU" dirty="0" smtClean="0">
                <a:solidFill>
                  <a:schemeClr val="tx1"/>
                </a:solidFill>
              </a:rPr>
              <a:t>по часовой стрелке, потом </a:t>
            </a:r>
          </a:p>
          <a:p>
            <a:pPr algn="ctr">
              <a:buNone/>
            </a:pPr>
            <a:r>
              <a:rPr lang="ru-RU" dirty="0" smtClean="0">
                <a:solidFill>
                  <a:schemeClr val="tx1"/>
                </a:solidFill>
              </a:rPr>
              <a:t>в обратную сторону по 3</a:t>
            </a:r>
          </a:p>
          <a:p>
            <a:pPr algn="ctr">
              <a:buNone/>
            </a:pPr>
            <a:r>
              <a:rPr lang="ru-RU" dirty="0" smtClean="0">
                <a:solidFill>
                  <a:schemeClr val="tx1"/>
                </a:solidFill>
              </a:rPr>
              <a:t>раза туда и обратно.</a:t>
            </a:r>
          </a:p>
          <a:p>
            <a:pPr algn="ctr">
              <a:buNone/>
            </a:pPr>
            <a:r>
              <a:rPr lang="ru-RU" dirty="0" smtClean="0">
                <a:solidFill>
                  <a:schemeClr val="tx1"/>
                </a:solidFill>
              </a:rPr>
              <a:t> А теперь</a:t>
            </a:r>
          </a:p>
          <a:p>
            <a:pPr algn="ctr">
              <a:buNone/>
            </a:pPr>
            <a:r>
              <a:rPr lang="ru-RU" dirty="0" smtClean="0">
                <a:solidFill>
                  <a:schemeClr val="tx1"/>
                </a:solidFill>
              </a:rPr>
              <a:t>то же самое, только с </a:t>
            </a:r>
          </a:p>
          <a:p>
            <a:pPr algn="ctr">
              <a:buNone/>
            </a:pPr>
            <a:r>
              <a:rPr lang="ru-RU" dirty="0" smtClean="0">
                <a:solidFill>
                  <a:schemeClr val="tx1"/>
                </a:solidFill>
              </a:rPr>
              <a:t>закрытыми глазами.</a:t>
            </a:r>
          </a:p>
          <a:p>
            <a:endParaRPr lang="ru-RU" dirty="0"/>
          </a:p>
        </p:txBody>
      </p:sp>
      <p:pic>
        <p:nvPicPr>
          <p:cNvPr id="7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clrChange>
              <a:clrFrom>
                <a:srgbClr val="F6CCC0"/>
              </a:clrFrom>
              <a:clrTo>
                <a:srgbClr val="F6CCC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000" y="1752600"/>
            <a:ext cx="3581399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800078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Во </a:t>
            </a:r>
            <a:r>
              <a:rPr lang="ru-RU" sz="49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все</a:t>
            </a:r>
            <a:r>
              <a:rPr lang="ru-RU" sz="4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 стороны</a:t>
            </a:r>
            <a:r>
              <a:rPr lang="ru-RU" dirty="0" smtClean="0">
                <a:solidFill>
                  <a:srgbClr val="3399FF"/>
                </a:solidFill>
              </a:rPr>
              <a:t/>
            </a:r>
            <a:br>
              <a:rPr lang="ru-RU" dirty="0" smtClean="0">
                <a:solidFill>
                  <a:srgbClr val="3399FF"/>
                </a:solidFill>
              </a:rPr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427984" y="1600200"/>
            <a:ext cx="4563616" cy="4724400"/>
          </a:xfrm>
        </p:spPr>
        <p:txBody>
          <a:bodyPr/>
          <a:lstStyle/>
          <a:p>
            <a:pPr algn="ctr">
              <a:buNone/>
            </a:pPr>
            <a:endParaRPr lang="ru-RU" dirty="0" smtClean="0">
              <a:solidFill>
                <a:schemeClr val="tx1"/>
              </a:solidFill>
            </a:endParaRPr>
          </a:p>
          <a:p>
            <a:pPr algn="ctr">
              <a:buNone/>
            </a:pPr>
            <a:endParaRPr lang="ru-RU" dirty="0" smtClean="0">
              <a:solidFill>
                <a:schemeClr val="tx1"/>
              </a:solidFill>
            </a:endParaRPr>
          </a:p>
          <a:p>
            <a:pPr algn="ctr">
              <a:buNone/>
            </a:pPr>
            <a:r>
              <a:rPr lang="ru-RU" dirty="0" smtClean="0">
                <a:solidFill>
                  <a:schemeClr val="tx1"/>
                </a:solidFill>
              </a:rPr>
              <a:t>Не поворачивая </a:t>
            </a:r>
          </a:p>
          <a:p>
            <a:pPr algn="ctr">
              <a:buNone/>
            </a:pPr>
            <a:r>
              <a:rPr lang="ru-RU" dirty="0" smtClean="0">
                <a:solidFill>
                  <a:schemeClr val="tx1"/>
                </a:solidFill>
              </a:rPr>
              <a:t>головы, двигайте </a:t>
            </a:r>
          </a:p>
          <a:p>
            <a:pPr algn="ctr">
              <a:buNone/>
            </a:pPr>
            <a:r>
              <a:rPr lang="ru-RU" dirty="0" smtClean="0">
                <a:solidFill>
                  <a:schemeClr val="tx1"/>
                </a:solidFill>
              </a:rPr>
              <a:t>глазами вверх – вниз,</a:t>
            </a:r>
          </a:p>
          <a:p>
            <a:pPr algn="ctr">
              <a:buNone/>
            </a:pPr>
            <a:r>
              <a:rPr lang="ru-RU" dirty="0" smtClean="0">
                <a:solidFill>
                  <a:schemeClr val="tx1"/>
                </a:solidFill>
              </a:rPr>
              <a:t>вправо – влево. </a:t>
            </a:r>
          </a:p>
          <a:p>
            <a:pPr algn="ctr">
              <a:buNone/>
            </a:pPr>
            <a:r>
              <a:rPr lang="ru-RU" dirty="0" smtClean="0">
                <a:solidFill>
                  <a:schemeClr val="tx1"/>
                </a:solidFill>
              </a:rPr>
              <a:t>По 5 – 10 раз.</a:t>
            </a:r>
          </a:p>
          <a:p>
            <a:endParaRPr lang="ru-RU" dirty="0"/>
          </a:p>
        </p:txBody>
      </p:sp>
      <p:pic>
        <p:nvPicPr>
          <p:cNvPr id="5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clrChange>
              <a:clrFrom>
                <a:srgbClr val="E5BAB3"/>
              </a:clrFrom>
              <a:clrTo>
                <a:srgbClr val="E5BAB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000" y="1600200"/>
            <a:ext cx="38862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939645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900" dirty="0" smtClean="0">
                <a:solidFill>
                  <a:schemeClr val="tx1"/>
                </a:solidFill>
              </a:rPr>
              <a:t>Пальчик</a:t>
            </a:r>
            <a:r>
              <a:rPr lang="ru-RU" dirty="0" smtClean="0">
                <a:solidFill>
                  <a:srgbClr val="3399FF"/>
                </a:solidFill>
              </a:rPr>
              <a:t/>
            </a:r>
            <a:br>
              <a:rPr lang="ru-RU" dirty="0" smtClean="0">
                <a:solidFill>
                  <a:srgbClr val="3399FF"/>
                </a:solidFill>
              </a:rPr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556792"/>
            <a:ext cx="4343400" cy="476780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>
                <a:solidFill>
                  <a:schemeClr val="tx1"/>
                </a:solidFill>
              </a:rPr>
              <a:t>Прижмите палец к </a:t>
            </a:r>
          </a:p>
          <a:p>
            <a:pPr algn="ctr">
              <a:buNone/>
            </a:pPr>
            <a:r>
              <a:rPr lang="ru-RU" dirty="0" smtClean="0">
                <a:solidFill>
                  <a:schemeClr val="tx1"/>
                </a:solidFill>
              </a:rPr>
              <a:t>переносице и посмотрите</a:t>
            </a:r>
          </a:p>
          <a:p>
            <a:pPr algn="ctr">
              <a:buNone/>
            </a:pPr>
            <a:r>
              <a:rPr lang="ru-RU" dirty="0" smtClean="0">
                <a:solidFill>
                  <a:schemeClr val="tx1"/>
                </a:solidFill>
              </a:rPr>
              <a:t>на него. Затем медленно</a:t>
            </a:r>
          </a:p>
          <a:p>
            <a:pPr algn="ctr">
              <a:buNone/>
            </a:pPr>
            <a:r>
              <a:rPr lang="ru-RU" dirty="0" smtClean="0">
                <a:solidFill>
                  <a:schemeClr val="tx1"/>
                </a:solidFill>
              </a:rPr>
              <a:t>отводите палец от себя,</a:t>
            </a:r>
          </a:p>
          <a:p>
            <a:pPr algn="ctr">
              <a:buNone/>
            </a:pPr>
            <a:r>
              <a:rPr lang="ru-RU" dirty="0" smtClean="0">
                <a:solidFill>
                  <a:schemeClr val="tx1"/>
                </a:solidFill>
              </a:rPr>
              <a:t>продолжая следить за </a:t>
            </a:r>
          </a:p>
          <a:p>
            <a:pPr algn="ctr">
              <a:buNone/>
            </a:pPr>
            <a:r>
              <a:rPr lang="ru-RU" dirty="0" smtClean="0">
                <a:solidFill>
                  <a:schemeClr val="tx1"/>
                </a:solidFill>
              </a:rPr>
              <a:t>ним глазами.</a:t>
            </a:r>
          </a:p>
          <a:p>
            <a:pPr algn="ctr">
              <a:buNone/>
            </a:pPr>
            <a:r>
              <a:rPr lang="ru-RU" dirty="0" smtClean="0">
                <a:solidFill>
                  <a:schemeClr val="tx1"/>
                </a:solidFill>
              </a:rPr>
              <a:t> Повторите это</a:t>
            </a:r>
          </a:p>
          <a:p>
            <a:pPr algn="ctr">
              <a:buNone/>
            </a:pPr>
            <a:r>
              <a:rPr lang="ru-RU" dirty="0" smtClean="0">
                <a:solidFill>
                  <a:schemeClr val="tx1"/>
                </a:solidFill>
              </a:rPr>
              <a:t>упражнение 2 раза.</a:t>
            </a:r>
          </a:p>
          <a:p>
            <a:endParaRPr lang="ru-RU" dirty="0"/>
          </a:p>
        </p:txBody>
      </p:sp>
      <p:pic>
        <p:nvPicPr>
          <p:cNvPr id="5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l="3583" r="-1811" b="1663"/>
          <a:stretch>
            <a:fillRect/>
          </a:stretch>
        </p:blipFill>
        <p:spPr bwMode="auto">
          <a:xfrm>
            <a:off x="457200" y="1524000"/>
            <a:ext cx="38100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845711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900" dirty="0" smtClean="0">
                <a:solidFill>
                  <a:schemeClr val="tx1"/>
                </a:solidFill>
              </a:rPr>
              <a:t>Кто там?</a:t>
            </a:r>
            <a:r>
              <a:rPr lang="ru-RU" dirty="0" smtClean="0">
                <a:solidFill>
                  <a:srgbClr val="3399FF"/>
                </a:solidFill>
              </a:rPr>
              <a:t/>
            </a:r>
            <a:br>
              <a:rPr lang="ru-RU" dirty="0" smtClean="0">
                <a:solidFill>
                  <a:srgbClr val="3399FF"/>
                </a:solidFill>
              </a:rPr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340768"/>
            <a:ext cx="4343400" cy="4983832"/>
          </a:xfrm>
        </p:spPr>
        <p:txBody>
          <a:bodyPr/>
          <a:lstStyle/>
          <a:p>
            <a:pPr algn="ctr">
              <a:buNone/>
            </a:pPr>
            <a:endParaRPr lang="ru-RU" dirty="0" smtClean="0">
              <a:solidFill>
                <a:schemeClr val="tx1"/>
              </a:solidFill>
            </a:endParaRPr>
          </a:p>
          <a:p>
            <a:pPr algn="ctr">
              <a:buNone/>
            </a:pPr>
            <a:r>
              <a:rPr lang="ru-RU" dirty="0" smtClean="0">
                <a:solidFill>
                  <a:schemeClr val="tx1"/>
                </a:solidFill>
              </a:rPr>
              <a:t>Зажмурьтесь</a:t>
            </a:r>
          </a:p>
          <a:p>
            <a:pPr algn="ctr">
              <a:buNone/>
            </a:pPr>
            <a:r>
              <a:rPr lang="ru-RU" dirty="0" smtClean="0">
                <a:solidFill>
                  <a:schemeClr val="tx1"/>
                </a:solidFill>
              </a:rPr>
              <a:t>посильнее, а затем</a:t>
            </a:r>
          </a:p>
          <a:p>
            <a:pPr algn="ctr">
              <a:buNone/>
            </a:pPr>
            <a:r>
              <a:rPr lang="ru-RU" dirty="0" smtClean="0">
                <a:solidFill>
                  <a:schemeClr val="tx1"/>
                </a:solidFill>
              </a:rPr>
              <a:t>широко откройте </a:t>
            </a:r>
          </a:p>
          <a:p>
            <a:pPr algn="ctr">
              <a:buNone/>
            </a:pPr>
            <a:r>
              <a:rPr lang="ru-RU" dirty="0" smtClean="0">
                <a:solidFill>
                  <a:schemeClr val="tx1"/>
                </a:solidFill>
              </a:rPr>
              <a:t>глаза, словно вы</a:t>
            </a:r>
          </a:p>
          <a:p>
            <a:pPr algn="ctr">
              <a:buNone/>
            </a:pPr>
            <a:r>
              <a:rPr lang="ru-RU" dirty="0" smtClean="0">
                <a:solidFill>
                  <a:schemeClr val="tx1"/>
                </a:solidFill>
              </a:rPr>
              <a:t>чему-то очень</a:t>
            </a:r>
          </a:p>
          <a:p>
            <a:pPr algn="ctr">
              <a:buNone/>
            </a:pPr>
            <a:r>
              <a:rPr lang="ru-RU" dirty="0" smtClean="0">
                <a:solidFill>
                  <a:schemeClr val="tx1"/>
                </a:solidFill>
              </a:rPr>
              <a:t>удивились.</a:t>
            </a:r>
          </a:p>
          <a:p>
            <a:pPr algn="ctr">
              <a:buNone/>
            </a:pPr>
            <a:r>
              <a:rPr lang="ru-RU" dirty="0" smtClean="0">
                <a:solidFill>
                  <a:schemeClr val="tx1"/>
                </a:solidFill>
              </a:rPr>
              <a:t> Повторите</a:t>
            </a:r>
          </a:p>
          <a:p>
            <a:pPr algn="ctr">
              <a:buNone/>
            </a:pPr>
            <a:r>
              <a:rPr lang="ru-RU" dirty="0" smtClean="0">
                <a:solidFill>
                  <a:schemeClr val="tx1"/>
                </a:solidFill>
              </a:rPr>
              <a:t>это еще раз.</a:t>
            </a:r>
          </a:p>
          <a:p>
            <a:endParaRPr lang="ru-RU" dirty="0"/>
          </a:p>
        </p:txBody>
      </p:sp>
      <p:pic>
        <p:nvPicPr>
          <p:cNvPr id="5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clrChange>
              <a:clrFrom>
                <a:srgbClr val="CFE4E7"/>
              </a:clrFrom>
              <a:clrTo>
                <a:srgbClr val="CFE4E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000" y="1600200"/>
            <a:ext cx="4267199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137920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900" dirty="0" smtClean="0">
                <a:solidFill>
                  <a:schemeClr val="tx1"/>
                </a:solidFill>
              </a:rPr>
              <a:t>Моргание</a:t>
            </a:r>
            <a:r>
              <a:rPr lang="ru-RU" dirty="0" smtClean="0">
                <a:solidFill>
                  <a:srgbClr val="3399FF"/>
                </a:solidFill>
              </a:rPr>
              <a:t/>
            </a:r>
            <a:br>
              <a:rPr lang="ru-RU" dirty="0" smtClean="0">
                <a:solidFill>
                  <a:srgbClr val="3399FF"/>
                </a:solidFill>
              </a:rPr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925144"/>
          </a:xfrm>
        </p:spPr>
        <p:txBody>
          <a:bodyPr/>
          <a:lstStyle/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dirty="0" smtClean="0">
                <a:solidFill>
                  <a:schemeClr val="tx1"/>
                </a:solidFill>
              </a:rPr>
              <a:t>Поморгай, быстро и </a:t>
            </a:r>
          </a:p>
          <a:p>
            <a:pPr algn="ctr">
              <a:buNone/>
            </a:pPr>
            <a:r>
              <a:rPr lang="ru-RU" dirty="0" smtClean="0">
                <a:solidFill>
                  <a:schemeClr val="tx1"/>
                </a:solidFill>
              </a:rPr>
              <a:t>сильно сжимая веки.</a:t>
            </a:r>
          </a:p>
          <a:p>
            <a:pPr algn="ctr">
              <a:buNone/>
            </a:pPr>
            <a:r>
              <a:rPr lang="ru-RU" dirty="0" smtClean="0">
                <a:solidFill>
                  <a:schemeClr val="tx1"/>
                </a:solidFill>
              </a:rPr>
              <a:t>Как можно больше и</a:t>
            </a:r>
          </a:p>
          <a:p>
            <a:pPr algn="ctr">
              <a:buNone/>
            </a:pPr>
            <a:r>
              <a:rPr lang="ru-RU" dirty="0" smtClean="0">
                <a:solidFill>
                  <a:schemeClr val="tx1"/>
                </a:solidFill>
              </a:rPr>
              <a:t>быстрее.</a:t>
            </a:r>
          </a:p>
          <a:p>
            <a:endParaRPr lang="ru-RU" dirty="0"/>
          </a:p>
        </p:txBody>
      </p:sp>
      <p:pic>
        <p:nvPicPr>
          <p:cNvPr id="5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600200"/>
            <a:ext cx="39624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794000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900" dirty="0" smtClean="0">
                <a:solidFill>
                  <a:schemeClr val="tx1"/>
                </a:solidFill>
              </a:rPr>
              <a:t>Сон</a:t>
            </a:r>
            <a:r>
              <a:rPr lang="ru-RU" dirty="0" smtClean="0">
                <a:solidFill>
                  <a:srgbClr val="3399FF"/>
                </a:solidFill>
              </a:rPr>
              <a:t/>
            </a:r>
            <a:br>
              <a:rPr lang="ru-RU" dirty="0" smtClean="0">
                <a:solidFill>
                  <a:srgbClr val="3399FF"/>
                </a:solidFill>
              </a:rPr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ctr">
              <a:buNone/>
            </a:pPr>
            <a:endParaRPr lang="ru-RU" dirty="0" smtClean="0">
              <a:solidFill>
                <a:schemeClr val="tx1"/>
              </a:solidFill>
            </a:endParaRPr>
          </a:p>
          <a:p>
            <a:pPr algn="ctr">
              <a:buNone/>
            </a:pPr>
            <a:endParaRPr lang="ru-RU" dirty="0" smtClean="0">
              <a:solidFill>
                <a:schemeClr val="tx1"/>
              </a:solidFill>
            </a:endParaRPr>
          </a:p>
          <a:p>
            <a:pPr algn="ctr">
              <a:buNone/>
            </a:pPr>
            <a:r>
              <a:rPr lang="ru-RU" dirty="0" smtClean="0">
                <a:solidFill>
                  <a:schemeClr val="tx1"/>
                </a:solidFill>
              </a:rPr>
              <a:t>А теперь закройте глаза </a:t>
            </a:r>
          </a:p>
          <a:p>
            <a:pPr algn="ctr">
              <a:buNone/>
            </a:pPr>
            <a:r>
              <a:rPr lang="ru-RU" dirty="0" smtClean="0">
                <a:solidFill>
                  <a:schemeClr val="tx1"/>
                </a:solidFill>
              </a:rPr>
              <a:t>и расслабьтесь, будто</a:t>
            </a:r>
          </a:p>
          <a:p>
            <a:pPr algn="ctr">
              <a:buNone/>
            </a:pPr>
            <a:r>
              <a:rPr lang="ru-RU" dirty="0" smtClean="0">
                <a:solidFill>
                  <a:schemeClr val="tx1"/>
                </a:solidFill>
              </a:rPr>
              <a:t>собираетесь спать.</a:t>
            </a:r>
          </a:p>
          <a:p>
            <a:pPr algn="ctr">
              <a:buNone/>
            </a:pPr>
            <a:r>
              <a:rPr lang="ru-RU" dirty="0" smtClean="0">
                <a:solidFill>
                  <a:schemeClr val="tx1"/>
                </a:solidFill>
              </a:rPr>
              <a:t>Подумайте о чем-нибудь</a:t>
            </a:r>
          </a:p>
          <a:p>
            <a:pPr algn="ctr">
              <a:buNone/>
            </a:pPr>
            <a:r>
              <a:rPr lang="ru-RU" dirty="0" smtClean="0">
                <a:solidFill>
                  <a:schemeClr val="tx1"/>
                </a:solidFill>
              </a:rPr>
              <a:t>очень приятном.</a:t>
            </a:r>
          </a:p>
          <a:p>
            <a:endParaRPr lang="ru-RU" dirty="0"/>
          </a:p>
        </p:txBody>
      </p:sp>
      <p:pic>
        <p:nvPicPr>
          <p:cNvPr id="5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clrChange>
              <a:clrFrom>
                <a:srgbClr val="E9C2BD"/>
              </a:clrFrom>
              <a:clrTo>
                <a:srgbClr val="E9C2B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000" y="1600200"/>
            <a:ext cx="3962399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247698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4800600"/>
          </a:xfrm>
        </p:spPr>
        <p:txBody>
          <a:bodyPr>
            <a:normAutofit/>
          </a:bodyPr>
          <a:lstStyle/>
          <a:p>
            <a:pPr algn="ctr"/>
            <a:r>
              <a:rPr lang="ru-RU" sz="4800" i="1" dirty="0" smtClean="0">
                <a:solidFill>
                  <a:schemeClr val="tx1"/>
                </a:solidFill>
              </a:rPr>
              <a:t> </a:t>
            </a:r>
            <a:br>
              <a:rPr lang="ru-RU" sz="4800" i="1" dirty="0" smtClean="0">
                <a:solidFill>
                  <a:schemeClr val="tx1"/>
                </a:solidFill>
              </a:rPr>
            </a:br>
            <a:r>
              <a:rPr lang="ru-RU" sz="8800" i="1" dirty="0" smtClean="0">
                <a:solidFill>
                  <a:srgbClr val="FF0000"/>
                </a:solidFill>
              </a:rPr>
              <a:t>Берегите зрение!</a:t>
            </a:r>
            <a:endParaRPr lang="ru-RU" sz="88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50048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5"/>
          <p:cNvSpPr txBox="1">
            <a:spLocks noChangeArrowheads="1"/>
          </p:cNvSpPr>
          <p:nvPr/>
        </p:nvSpPr>
        <p:spPr bwMode="auto">
          <a:xfrm>
            <a:off x="245516" y="620688"/>
            <a:ext cx="8641654" cy="5983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742950" lvl="0" indent="-74295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AutoNum type="arabicPeriod"/>
            </a:pPr>
            <a:r>
              <a:rPr lang="ru-RU" sz="5400" b="1" dirty="0">
                <a:solidFill>
                  <a:schemeClr val="accent6">
                    <a:lumMod val="75000"/>
                  </a:schemeClr>
                </a:solidFill>
                <a:latin typeface="Calibri"/>
              </a:rPr>
              <a:t>Узнать  условия  постановки  ТИРЕ  между  подлежащим  и  сказуемым. </a:t>
            </a:r>
          </a:p>
          <a:p>
            <a:pPr marL="742950" lvl="0" indent="-74295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AutoNum type="arabicPeriod"/>
            </a:pPr>
            <a:r>
              <a:rPr lang="ru-RU" sz="5400" b="1" dirty="0">
                <a:solidFill>
                  <a:schemeClr val="accent6">
                    <a:lumMod val="75000"/>
                  </a:schemeClr>
                </a:solidFill>
                <a:latin typeface="Calibri"/>
              </a:rPr>
              <a:t>Научиться  правильно  ставить  ТИРЕ.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4800" b="1" dirty="0">
              <a:solidFill>
                <a:srgbClr val="C00000"/>
              </a:solidFill>
              <a:latin typeface="Arial" charset="0"/>
              <a:cs typeface="Arial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870178"/>
            <a:ext cx="1986062" cy="1733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021886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20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 build="allAtOnce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D5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  <a:solidFill>
            <a:srgbClr val="F5D5F7"/>
          </a:solidFill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accent5">
                    <a:lumMod val="75000"/>
                  </a:schemeClr>
                </a:solidFill>
                <a:latin typeface="Times New Roman"/>
              </a:rPr>
              <a:t>Расставьте знаки препинания:</a:t>
            </a:r>
            <a:endParaRPr lang="ru-RU" sz="3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268760"/>
            <a:ext cx="8363272" cy="4857403"/>
          </a:xfrm>
          <a:solidFill>
            <a:srgbClr val="F5D5F7"/>
          </a:solidFill>
        </p:spPr>
        <p:txBody>
          <a:bodyPr>
            <a:normAutofit fontScale="77500" lnSpcReduction="20000"/>
          </a:bodyPr>
          <a:lstStyle/>
          <a:p>
            <a:pPr marL="971550" indent="-514350" algn="just">
              <a:lnSpc>
                <a:spcPct val="115000"/>
              </a:lnSpc>
              <a:spcAft>
                <a:spcPts val="0"/>
              </a:spcAft>
              <a:buAutoNum type="arabicPeriod"/>
            </a:pPr>
            <a:r>
              <a:rPr lang="ru-RU" sz="48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Самая  </a:t>
            </a:r>
            <a:r>
              <a:rPr lang="ru-RU" sz="48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трогательная  птица  жаворонок. </a:t>
            </a:r>
          </a:p>
          <a:p>
            <a:pPr marL="971550" indent="-514350" algn="just">
              <a:lnSpc>
                <a:spcPct val="115000"/>
              </a:lnSpc>
              <a:spcAft>
                <a:spcPts val="0"/>
              </a:spcAft>
              <a:buAutoNum type="arabicPeriod"/>
            </a:pPr>
            <a:r>
              <a:rPr lang="ru-RU" sz="48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Пить </a:t>
            </a:r>
            <a:r>
              <a:rPr lang="ru-RU" sz="48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утром кофе </a:t>
            </a:r>
            <a:r>
              <a:rPr lang="ru-RU" sz="48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удовольствие.</a:t>
            </a:r>
          </a:p>
          <a:p>
            <a:pPr marL="971550" indent="-514350" algn="just">
              <a:lnSpc>
                <a:spcPct val="115000"/>
              </a:lnSpc>
              <a:spcAft>
                <a:spcPts val="0"/>
              </a:spcAft>
              <a:buAutoNum type="arabicPeriod"/>
            </a:pPr>
            <a:r>
              <a:rPr lang="ru-RU" sz="48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Слово </a:t>
            </a:r>
            <a:r>
              <a:rPr lang="ru-RU" sz="48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не </a:t>
            </a:r>
            <a:r>
              <a:rPr lang="ru-RU" sz="48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воробей.</a:t>
            </a:r>
          </a:p>
          <a:p>
            <a:pPr marL="971550" indent="-514350" algn="just">
              <a:lnSpc>
                <a:spcPct val="115000"/>
              </a:lnSpc>
              <a:spcAft>
                <a:spcPts val="0"/>
              </a:spcAft>
              <a:buAutoNum type="arabicPeriod"/>
            </a:pPr>
            <a:r>
              <a:rPr lang="ru-RU" sz="48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Питаться правильно – любить себя.</a:t>
            </a:r>
            <a:endParaRPr lang="ru-RU" sz="4800" b="1" i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971550" indent="-514350" algn="just">
              <a:lnSpc>
                <a:spcPct val="115000"/>
              </a:lnSpc>
              <a:spcAft>
                <a:spcPts val="0"/>
              </a:spcAft>
              <a:buAutoNum type="arabicPeriod"/>
            </a:pPr>
            <a:r>
              <a:rPr lang="ru-RU" sz="48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Красная </a:t>
            </a:r>
            <a:r>
              <a:rPr lang="ru-RU" sz="48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рябина как царица осеннего леса.</a:t>
            </a:r>
          </a:p>
          <a:p>
            <a:pPr marL="971550" indent="-514350" algn="just">
              <a:lnSpc>
                <a:spcPct val="115000"/>
              </a:lnSpc>
              <a:spcAft>
                <a:spcPts val="0"/>
              </a:spcAft>
              <a:buAutoNum type="arabicPeriod"/>
            </a:pPr>
            <a:endParaRPr lang="ru-RU" sz="48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8043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/>
                <a:ea typeface="Calibri"/>
              </a:rPr>
              <a:t>Продолжи пословицы:</a:t>
            </a: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algn="just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CC0066"/>
                </a:solidFill>
                <a:latin typeface="Times New Roman"/>
                <a:ea typeface="Calibri"/>
                <a:cs typeface="Times New Roman"/>
              </a:rPr>
              <a:t>Жить – … </a:t>
            </a:r>
            <a:r>
              <a:rPr lang="ru-RU" b="1" dirty="0" smtClean="0">
                <a:solidFill>
                  <a:srgbClr val="CC0066"/>
                </a:solidFill>
                <a:latin typeface="Times New Roman"/>
                <a:ea typeface="Calibri"/>
                <a:cs typeface="Times New Roman"/>
              </a:rPr>
              <a:t>.</a:t>
            </a:r>
            <a:endParaRPr lang="ru-RU" b="1" dirty="0">
              <a:solidFill>
                <a:srgbClr val="CC0066"/>
              </a:solidFill>
              <a:ea typeface="Calibri"/>
              <a:cs typeface="Times New Roman"/>
            </a:endParaRPr>
          </a:p>
          <a:p>
            <a:pPr marL="457200" algn="just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CC0066"/>
                </a:solidFill>
                <a:latin typeface="Times New Roman"/>
                <a:ea typeface="Calibri"/>
                <a:cs typeface="Times New Roman"/>
              </a:rPr>
              <a:t>Лишнее говорить – … </a:t>
            </a:r>
            <a:r>
              <a:rPr lang="ru-RU" b="1" dirty="0" smtClean="0">
                <a:solidFill>
                  <a:srgbClr val="CC0066"/>
                </a:solidFill>
                <a:latin typeface="Times New Roman"/>
                <a:ea typeface="Calibri"/>
                <a:cs typeface="Times New Roman"/>
              </a:rPr>
              <a:t>.</a:t>
            </a:r>
            <a:endParaRPr lang="ru-RU" b="1" dirty="0">
              <a:solidFill>
                <a:srgbClr val="CC0066"/>
              </a:solidFill>
              <a:ea typeface="Calibri"/>
              <a:cs typeface="Times New Roman"/>
            </a:endParaRPr>
          </a:p>
          <a:p>
            <a:pPr marL="457200" algn="just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CC0066"/>
                </a:solidFill>
                <a:latin typeface="Times New Roman"/>
                <a:ea typeface="Calibri"/>
                <a:cs typeface="Times New Roman"/>
              </a:rPr>
              <a:t>Сердце не лукошко, не </a:t>
            </a:r>
            <a:r>
              <a:rPr lang="ru-RU" b="1" dirty="0" smtClean="0">
                <a:solidFill>
                  <a:srgbClr val="CC0066"/>
                </a:solidFill>
                <a:latin typeface="Times New Roman"/>
                <a:ea typeface="Calibri"/>
                <a:cs typeface="Times New Roman"/>
              </a:rPr>
              <a:t>прошибешь ….. .</a:t>
            </a:r>
            <a:endParaRPr lang="ru-RU" b="1" dirty="0">
              <a:solidFill>
                <a:srgbClr val="CC0066"/>
              </a:solidFill>
              <a:ea typeface="Calibri"/>
              <a:cs typeface="Times New Roman"/>
            </a:endParaRPr>
          </a:p>
          <a:p>
            <a:pPr marL="457200" algn="just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CC0066"/>
                </a:solidFill>
                <a:latin typeface="Times New Roman"/>
                <a:ea typeface="Calibri"/>
                <a:cs typeface="Times New Roman"/>
              </a:rPr>
              <a:t>Чай пить – … </a:t>
            </a:r>
            <a:r>
              <a:rPr lang="ru-RU" b="1" dirty="0" smtClean="0">
                <a:solidFill>
                  <a:srgbClr val="CC0066"/>
                </a:solidFill>
                <a:latin typeface="Times New Roman"/>
                <a:ea typeface="Calibri"/>
                <a:cs typeface="Times New Roman"/>
              </a:rPr>
              <a:t>.</a:t>
            </a:r>
            <a:endParaRPr lang="ru-RU" b="1" dirty="0">
              <a:solidFill>
                <a:srgbClr val="CC0066"/>
              </a:solidFill>
              <a:ea typeface="Calibri"/>
              <a:cs typeface="Times New Roman"/>
            </a:endParaRPr>
          </a:p>
          <a:p>
            <a:pPr marL="457200" algn="just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CC0066"/>
                </a:solidFill>
                <a:latin typeface="Times New Roman"/>
                <a:ea typeface="Calibri"/>
                <a:cs typeface="Times New Roman"/>
              </a:rPr>
              <a:t>Слово – серебро, а молчание – </a:t>
            </a:r>
            <a:r>
              <a:rPr lang="ru-RU" b="1" dirty="0" smtClean="0">
                <a:solidFill>
                  <a:srgbClr val="CC0066"/>
                </a:solidFill>
                <a:latin typeface="Times New Roman"/>
                <a:ea typeface="Calibri"/>
                <a:cs typeface="Times New Roman"/>
              </a:rPr>
              <a:t>… .</a:t>
            </a:r>
            <a:endParaRPr lang="ru-RU" b="1" dirty="0">
              <a:solidFill>
                <a:srgbClr val="CC0066"/>
              </a:solidFill>
              <a:ea typeface="Calibri"/>
              <a:cs typeface="Times New Roman"/>
            </a:endParaRPr>
          </a:p>
          <a:p>
            <a:pPr marL="457200" algn="just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CC0066"/>
                </a:solidFill>
                <a:latin typeface="Times New Roman"/>
                <a:ea typeface="Calibri"/>
                <a:cs typeface="Times New Roman"/>
              </a:rPr>
              <a:t>Эта ворона нам не </a:t>
            </a:r>
            <a:r>
              <a:rPr lang="ru-RU" b="1" dirty="0" smtClean="0">
                <a:solidFill>
                  <a:srgbClr val="CC0066"/>
                </a:solidFill>
                <a:latin typeface="Times New Roman"/>
                <a:ea typeface="Calibri"/>
                <a:cs typeface="Times New Roman"/>
              </a:rPr>
              <a:t>… .</a:t>
            </a:r>
            <a:endParaRPr lang="ru-RU" b="1" dirty="0">
              <a:solidFill>
                <a:srgbClr val="CC0066"/>
              </a:solidFill>
              <a:ea typeface="Calibri"/>
              <a:cs typeface="Times New Roman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12230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006666"/>
                </a:solidFill>
                <a:latin typeface="Times New Roman"/>
                <a:ea typeface="Calibri"/>
              </a:rPr>
              <a:t>Какое настроение у вас сейчас</a:t>
            </a:r>
            <a:r>
              <a:rPr lang="ru-RU" dirty="0" smtClean="0">
                <a:solidFill>
                  <a:srgbClr val="006666"/>
                </a:solidFill>
                <a:latin typeface="Times New Roman"/>
                <a:ea typeface="Calibri"/>
              </a:rPr>
              <a:t>?</a:t>
            </a:r>
            <a:r>
              <a:rPr lang="ru-RU" dirty="0">
                <a:solidFill>
                  <a:srgbClr val="006666"/>
                </a:solidFill>
                <a:latin typeface="Times New Roman"/>
                <a:ea typeface="Calibri"/>
              </a:rPr>
              <a:t> Дайте оценку своей работе</a:t>
            </a:r>
            <a:endParaRPr lang="ru-RU" dirty="0">
              <a:solidFill>
                <a:srgbClr val="006666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1.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2.</a:t>
            </a:r>
          </a:p>
          <a:p>
            <a:pPr marL="0" indent="0">
              <a:buNone/>
            </a:pPr>
            <a:r>
              <a:rPr lang="ru-RU" dirty="0"/>
              <a:t> </a:t>
            </a:r>
            <a:endParaRPr lang="ru-RU" dirty="0" smtClean="0"/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3.</a:t>
            </a:r>
            <a:endParaRPr lang="ru-RU" dirty="0"/>
          </a:p>
        </p:txBody>
      </p:sp>
      <p:pic>
        <p:nvPicPr>
          <p:cNvPr id="4" name="Рисунок 3" descr="H:\тире между подлежащим и сказуемым\hello_html_2b98c442.pn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371" t="5359" r="8361" b="3970"/>
          <a:stretch/>
        </p:blipFill>
        <p:spPr bwMode="auto">
          <a:xfrm>
            <a:off x="2074734" y="1700808"/>
            <a:ext cx="5976664" cy="4608512"/>
          </a:xfrm>
          <a:prstGeom prst="rect">
            <a:avLst/>
          </a:prstGeom>
          <a:noFill/>
          <a:ln w="12700">
            <a:solidFill>
              <a:srgbClr val="4BACC6">
                <a:lumMod val="50000"/>
              </a:srgbClr>
            </a:solidFill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2243612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5"/>
          <p:cNvSpPr txBox="1">
            <a:spLocks noChangeArrowheads="1"/>
          </p:cNvSpPr>
          <p:nvPr/>
        </p:nvSpPr>
        <p:spPr bwMode="auto">
          <a:xfrm>
            <a:off x="467543" y="188640"/>
            <a:ext cx="8425631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800" b="1" dirty="0">
                <a:solidFill>
                  <a:srgbClr val="000000"/>
                </a:solidFill>
                <a:latin typeface="Georgia" pitchFamily="18" charset="0"/>
                <a:cs typeface="Arial" charset="0"/>
              </a:rPr>
              <a:t>Термин</a:t>
            </a:r>
            <a:r>
              <a:rPr lang="ru-RU" sz="4800" b="1" dirty="0">
                <a:solidFill>
                  <a:srgbClr val="000000"/>
                </a:solidFill>
                <a:cs typeface="Arial" charset="0"/>
              </a:rPr>
              <a:t>  </a:t>
            </a:r>
            <a:r>
              <a:rPr lang="ru-RU" sz="4800" b="1" dirty="0">
                <a:solidFill>
                  <a:srgbClr val="C00000"/>
                </a:solidFill>
                <a:latin typeface="Georgia" pitchFamily="18" charset="0"/>
                <a:cs typeface="Arial" charset="0"/>
              </a:rPr>
              <a:t>ТИРЕ  </a:t>
            </a:r>
            <a:r>
              <a:rPr lang="ru-RU" sz="4800" b="1" dirty="0">
                <a:solidFill>
                  <a:srgbClr val="000000"/>
                </a:solidFill>
                <a:latin typeface="Georgia" pitchFamily="18" charset="0"/>
                <a:cs typeface="Arial" charset="0"/>
              </a:rPr>
              <a:t>заимствован  в  XIX веке  из французского   языка.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800" b="1" dirty="0" err="1">
                <a:solidFill>
                  <a:srgbClr val="0000CC"/>
                </a:solidFill>
                <a:latin typeface="Georgia" pitchFamily="18" charset="0"/>
                <a:cs typeface="Arial" charset="0"/>
              </a:rPr>
              <a:t>tiret</a:t>
            </a:r>
            <a:r>
              <a:rPr lang="ru-RU" sz="4800" b="1" dirty="0">
                <a:solidFill>
                  <a:srgbClr val="000000"/>
                </a:solidFill>
                <a:latin typeface="Georgia" pitchFamily="18" charset="0"/>
                <a:cs typeface="Arial" charset="0"/>
              </a:rPr>
              <a:t> </a:t>
            </a:r>
            <a:r>
              <a:rPr lang="ru-RU" sz="4800" b="1" dirty="0">
                <a:solidFill>
                  <a:srgbClr val="000000"/>
                </a:solidFill>
                <a:cs typeface="Arial" charset="0"/>
              </a:rPr>
              <a:t>–</a:t>
            </a:r>
            <a:r>
              <a:rPr lang="ru-RU" sz="4800" b="1" dirty="0">
                <a:solidFill>
                  <a:srgbClr val="000000"/>
                </a:solidFill>
                <a:latin typeface="Georgia" pitchFamily="18" charset="0"/>
                <a:cs typeface="Arial" charset="0"/>
              </a:rPr>
              <a:t> </a:t>
            </a:r>
            <a:r>
              <a:rPr lang="ru-RU" sz="4800" b="1" dirty="0">
                <a:solidFill>
                  <a:srgbClr val="C00000"/>
                </a:solidFill>
                <a:latin typeface="Georgia" pitchFamily="18" charset="0"/>
                <a:cs typeface="Arial" charset="0"/>
              </a:rPr>
              <a:t>чёрточка</a:t>
            </a:r>
            <a:r>
              <a:rPr lang="ru-RU" sz="4800" b="1" dirty="0">
                <a:solidFill>
                  <a:srgbClr val="000000"/>
                </a:solidFill>
                <a:latin typeface="Georgia" pitchFamily="18" charset="0"/>
                <a:cs typeface="Arial" charset="0"/>
              </a:rPr>
              <a:t>, является   производным   от   </a:t>
            </a:r>
            <a:r>
              <a:rPr lang="ru-RU" sz="4800" b="1" dirty="0" err="1">
                <a:solidFill>
                  <a:srgbClr val="0000CC"/>
                </a:solidFill>
                <a:latin typeface="Georgia" pitchFamily="18" charset="0"/>
                <a:cs typeface="Arial" charset="0"/>
              </a:rPr>
              <a:t>tirer</a:t>
            </a:r>
            <a:r>
              <a:rPr lang="ru-RU" sz="4800" b="1" dirty="0">
                <a:solidFill>
                  <a:srgbClr val="0000CC"/>
                </a:solidFill>
                <a:latin typeface="Georgia" pitchFamily="18" charset="0"/>
                <a:cs typeface="Arial" charset="0"/>
              </a:rPr>
              <a:t> </a:t>
            </a:r>
            <a:r>
              <a:rPr lang="ru-RU" sz="4800" b="1" dirty="0">
                <a:solidFill>
                  <a:srgbClr val="000000"/>
                </a:solidFill>
                <a:cs typeface="Arial" charset="0"/>
              </a:rPr>
              <a:t>–</a:t>
            </a:r>
            <a:r>
              <a:rPr lang="ru-RU" sz="4800" b="1" dirty="0">
                <a:solidFill>
                  <a:srgbClr val="000000"/>
                </a:solidFill>
                <a:latin typeface="Georgia" pitchFamily="18" charset="0"/>
                <a:cs typeface="Arial" charset="0"/>
              </a:rPr>
              <a:t> </a:t>
            </a:r>
            <a:r>
              <a:rPr lang="ru-RU" sz="4800" b="1" dirty="0">
                <a:solidFill>
                  <a:srgbClr val="C00000"/>
                </a:solidFill>
                <a:latin typeface="Georgia" pitchFamily="18" charset="0"/>
                <a:cs typeface="Arial" charset="0"/>
              </a:rPr>
              <a:t>тянуть</a:t>
            </a:r>
            <a:r>
              <a:rPr lang="ru-RU" sz="4800" b="1" dirty="0" smtClean="0">
                <a:solidFill>
                  <a:srgbClr val="C00000"/>
                </a:solidFill>
                <a:latin typeface="Georgia" pitchFamily="18" charset="0"/>
                <a:cs typeface="Arial" charset="0"/>
              </a:rPr>
              <a:t>.</a:t>
            </a:r>
            <a:endParaRPr lang="ru-RU" sz="4800" b="1" dirty="0">
              <a:solidFill>
                <a:srgbClr val="C00000"/>
              </a:solidFill>
              <a:latin typeface="Arial" charset="0"/>
              <a:cs typeface="Arial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712954"/>
            <a:ext cx="2412427" cy="210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288072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20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7298" y="5712412"/>
            <a:ext cx="8229600" cy="102895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165304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3231" y="125977"/>
            <a:ext cx="873199" cy="1751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22044" y="512952"/>
            <a:ext cx="3346450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96739" y="1899945"/>
            <a:ext cx="3146425" cy="72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68326" y="1320509"/>
            <a:ext cx="6032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28384" y="460769"/>
            <a:ext cx="871537" cy="174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77364" y="532291"/>
            <a:ext cx="3267075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2451" y="1335481"/>
            <a:ext cx="5969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43650" y="1899944"/>
            <a:ext cx="3146425" cy="72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9836328">
            <a:off x="-1370298" y="2396587"/>
            <a:ext cx="4260850" cy="426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10289" y="3089564"/>
            <a:ext cx="3267075" cy="84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08507">
            <a:off x="5953701" y="2210849"/>
            <a:ext cx="4541837" cy="454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92205" y="4131723"/>
            <a:ext cx="3395663" cy="706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46050" y="6021288"/>
            <a:ext cx="9437688" cy="1011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627228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75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75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1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750"/>
                            </p:stCondLst>
                            <p:childTnLst>
                              <p:par>
                                <p:cTn id="2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750"/>
                            </p:stCondLst>
                            <p:childTnLst>
                              <p:par>
                                <p:cTn id="3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75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250"/>
                            </p:stCondLst>
                            <p:childTnLst>
                              <p:par>
                                <p:cTn id="3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1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750"/>
                            </p:stCondLst>
                            <p:childTnLst>
                              <p:par>
                                <p:cTn id="4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0"/>
                            </p:stCondLst>
                            <p:childTnLst>
                              <p:par>
                                <p:cTn id="6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505410"/>
            <a:ext cx="9144000" cy="5515878"/>
          </a:xfrm>
          <a:solidFill>
            <a:srgbClr val="FFFFCC"/>
          </a:solidFill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99391"/>
            <a:ext cx="9144000" cy="1909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62075" y="2005508"/>
            <a:ext cx="6419850" cy="74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90807" y="1810245"/>
            <a:ext cx="1609725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83700" y="1813441"/>
            <a:ext cx="1023937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7716" y="2750045"/>
            <a:ext cx="439737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4076" y="2750045"/>
            <a:ext cx="439737" cy="313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31236" y="3067545"/>
            <a:ext cx="2328863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31236" y="4446983"/>
            <a:ext cx="5511800" cy="74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41230" y="2564904"/>
            <a:ext cx="896937" cy="23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93061" y="2518866"/>
            <a:ext cx="871537" cy="115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37729" y="4145609"/>
            <a:ext cx="3024187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4" name="Picture 16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61671" y="4169171"/>
            <a:ext cx="1023937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5" name="Picture 17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22689" y="4990363"/>
            <a:ext cx="669925" cy="19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6" name="Picture 18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V="1">
            <a:off x="4322837" y="5013177"/>
            <a:ext cx="725487" cy="72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7" name="Picture 19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1617" y="5135514"/>
            <a:ext cx="433387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8" name="Picture 20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49245" y="5085185"/>
            <a:ext cx="433387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9" name="Picture 21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41230" y="5425450"/>
            <a:ext cx="344487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0" name="Picture 22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906579"/>
            <a:ext cx="1474787" cy="267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Текст 2"/>
          <p:cNvSpPr txBox="1">
            <a:spLocks/>
          </p:cNvSpPr>
          <p:nvPr/>
        </p:nvSpPr>
        <p:spPr>
          <a:xfrm>
            <a:off x="-81606" y="6021288"/>
            <a:ext cx="9225606" cy="836712"/>
          </a:xfrm>
          <a:prstGeom prst="roundRect">
            <a:avLst>
              <a:gd name="adj" fmla="val 5896"/>
            </a:avLst>
          </a:prstGeom>
          <a:solidFill>
            <a:srgbClr val="8064A2">
              <a:lumMod val="20000"/>
              <a:lumOff val="8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800" b="1" dirty="0">
                <a:solidFill>
                  <a:srgbClr val="002060"/>
                </a:solidFill>
                <a:latin typeface="Calibri"/>
              </a:rPr>
              <a:t>Е</a:t>
            </a:r>
            <a:r>
              <a:rPr kumimoji="0" lang="ru-RU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</a:rPr>
              <a:t>сли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</a:rPr>
              <a:t> подлежащее и сказуемое выражены именем 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</a:rPr>
              <a:t>существительным в И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</a:rPr>
              <a:t>.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</a:rPr>
              <a:t> падеже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. </a:t>
            </a:r>
            <a:endParaRPr kumimoji="0" lang="ru-RU" sz="2800" b="1" i="1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03111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700" decel="1000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3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30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700" decel="100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500"/>
                            </p:stCondLst>
                            <p:childTnLst>
                              <p:par>
                                <p:cTn id="7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30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0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0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3000"/>
                                        <p:tgtEl>
                                          <p:spTgt spid="2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4500"/>
                            </p:stCondLst>
                            <p:childTnLst>
                              <p:par>
                                <p:cTn id="8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30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30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7500"/>
                            </p:stCondLst>
                            <p:childTnLst>
                              <p:par>
                                <p:cTn id="8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30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0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500"/>
                            </p:stCondLst>
                            <p:childTnLst>
                              <p:par>
                                <p:cTn id="94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30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30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700" decel="1000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3500"/>
                            </p:stCondLst>
                            <p:childTnLst>
                              <p:par>
                                <p:cTn id="101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000" fill="hold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6500"/>
                            </p:stCondLst>
                            <p:childTnLst>
                              <p:par>
                                <p:cTn id="112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30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9500"/>
                            </p:stCondLst>
                            <p:childTnLst>
                              <p:par>
                                <p:cTn id="123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20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20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0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1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736969"/>
            <a:ext cx="9144000" cy="6121031"/>
          </a:xfrm>
          <a:solidFill>
            <a:srgbClr val="FECAF7"/>
          </a:solidFill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916832"/>
            <a:ext cx="1384300" cy="23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205284"/>
            <a:ext cx="3395663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205284"/>
            <a:ext cx="1023937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1486" y="1880102"/>
            <a:ext cx="1444625" cy="109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7106" y="2145084"/>
            <a:ext cx="433387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91072" y="2145084"/>
            <a:ext cx="433387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90054" y="2481332"/>
            <a:ext cx="3998913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221088"/>
            <a:ext cx="5224463" cy="74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90054" y="4725144"/>
            <a:ext cx="1322387" cy="19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58181" y="3830563"/>
            <a:ext cx="2828925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77542" y="3830563"/>
            <a:ext cx="1023937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6" name="Picture 14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46965" y="4710568"/>
            <a:ext cx="1158875" cy="96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7" name="Picture 15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4535" y="4876677"/>
            <a:ext cx="439737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8" name="Picture 16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65186" y="4869750"/>
            <a:ext cx="439737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9" name="Picture 17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90054" y="5353031"/>
            <a:ext cx="4060825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1" name="Picture 19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08304" y="2279020"/>
            <a:ext cx="1474787" cy="267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3" name="Picture 21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76623"/>
            <a:ext cx="9144000" cy="1057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4" name="Picture 22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6727" y="1366113"/>
            <a:ext cx="6316663" cy="1342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Текст 2"/>
          <p:cNvSpPr txBox="1">
            <a:spLocks/>
          </p:cNvSpPr>
          <p:nvPr/>
        </p:nvSpPr>
        <p:spPr>
          <a:xfrm>
            <a:off x="-43548" y="6009935"/>
            <a:ext cx="9222688" cy="848065"/>
          </a:xfrm>
          <a:prstGeom prst="roundRect">
            <a:avLst>
              <a:gd name="adj" fmla="val 5896"/>
            </a:avLst>
          </a:prstGeom>
          <a:solidFill>
            <a:srgbClr val="8064A2">
              <a:lumMod val="20000"/>
              <a:lumOff val="8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Если подлежащее и сказуемое выражены 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инфинитивом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endParaRPr kumimoji="0" lang="ru-RU" sz="2800" b="1" i="1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73898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3000"/>
                                        <p:tgtEl>
                                          <p:spTgt spid="3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75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3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75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3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250"/>
                            </p:stCondLst>
                            <p:childTnLst>
                              <p:par>
                                <p:cTn id="17" presetID="21" presetClass="entr" presetSubtype="1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3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3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8750"/>
                            </p:stCondLst>
                            <p:childTnLst>
                              <p:par>
                                <p:cTn id="2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700" decel="100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175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3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4750"/>
                            </p:stCondLst>
                            <p:childTnLst>
                              <p:par>
                                <p:cTn id="36" presetID="47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5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5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3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750"/>
                            </p:stCondLst>
                            <p:childTnLst>
                              <p:par>
                                <p:cTn id="47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30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750"/>
                            </p:stCondLst>
                            <p:childTnLst>
                              <p:par>
                                <p:cTn id="51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30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1750"/>
                            </p:stCondLst>
                            <p:childTnLst>
                              <p:par>
                                <p:cTn id="55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30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250"/>
                            </p:stCondLst>
                            <p:childTnLst>
                              <p:par>
                                <p:cTn id="59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30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8750"/>
                            </p:stCondLst>
                            <p:childTnLst>
                              <p:par>
                                <p:cTn id="63" presetID="37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500"/>
                                        <p:tgtEl>
                                          <p:spTgt spid="30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25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250" decel="1000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50" accel="100000" fill="hold">
                                          <p:stCondLst>
                                            <p:cond delay="225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1750"/>
                            </p:stCondLst>
                            <p:childTnLst>
                              <p:par>
                                <p:cTn id="70" presetID="37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3000"/>
                                        <p:tgtEl>
                                          <p:spTgt spid="30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30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700" decel="1000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5250"/>
                            </p:stCondLst>
                            <p:childTnLst>
                              <p:par>
                                <p:cTn id="77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500"/>
                                        <p:tgtEl>
                                          <p:spTgt spid="30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5500" fill="hold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500" fill="hold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1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196752"/>
            <a:ext cx="8229600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5661248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pPr marL="0" indent="0">
              <a:buNone/>
            </a:pPr>
            <a:endParaRPr lang="ru-RU" sz="2000" dirty="0" smtClean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ru-RU" sz="2000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ru-RU" sz="2000" dirty="0" smtClean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ru-RU" sz="2000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ru-RU" sz="2000" dirty="0" smtClean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ru-RU" sz="2000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ru-RU" sz="2000" dirty="0" smtClean="0">
              <a:solidFill>
                <a:prstClr val="black"/>
              </a:solidFill>
            </a:endParaRPr>
          </a:p>
          <a:p>
            <a:pPr marL="0" indent="0">
              <a:buNone/>
            </a:pPr>
            <a:r>
              <a:rPr lang="ru-RU" sz="2000" dirty="0">
                <a:solidFill>
                  <a:prstClr val="black"/>
                </a:solidFill>
              </a:rPr>
              <a:t> </a:t>
            </a:r>
            <a:r>
              <a:rPr lang="ru-RU" sz="2000" dirty="0" smtClean="0">
                <a:solidFill>
                  <a:prstClr val="black"/>
                </a:solidFill>
              </a:rPr>
              <a:t>                      </a:t>
            </a:r>
            <a:r>
              <a:rPr lang="ru-RU" sz="2800" dirty="0" smtClean="0">
                <a:solidFill>
                  <a:prstClr val="black"/>
                </a:solidFill>
              </a:rPr>
              <a:t>Десять </a:t>
            </a:r>
            <a:r>
              <a:rPr lang="ru-RU" sz="2800" dirty="0">
                <a:solidFill>
                  <a:prstClr val="black"/>
                </a:solidFill>
              </a:rPr>
              <a:t>– высший балл в нашей </a:t>
            </a:r>
            <a:r>
              <a:rPr lang="ru-RU" sz="2800" dirty="0" smtClean="0">
                <a:solidFill>
                  <a:prstClr val="black"/>
                </a:solidFill>
              </a:rPr>
              <a:t>гимназии.</a:t>
            </a:r>
            <a:endParaRPr lang="ru-RU" sz="2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123" y="-114021"/>
            <a:ext cx="9144000" cy="1166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0710" y="1760265"/>
            <a:ext cx="3554413" cy="74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45357" y="2276872"/>
            <a:ext cx="682625" cy="23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47074" y="1377371"/>
            <a:ext cx="2225675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01812" y="1477738"/>
            <a:ext cx="1023937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62695" y="2300685"/>
            <a:ext cx="652463" cy="19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09350" y="2297164"/>
            <a:ext cx="944563" cy="109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28169" y="2504801"/>
            <a:ext cx="5969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0768" y="2504802"/>
            <a:ext cx="5969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53266" y="3084239"/>
            <a:ext cx="3121025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8" name="Picture 1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80637" y="4814795"/>
            <a:ext cx="2649729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9" name="Picture 13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05125" y="4479378"/>
            <a:ext cx="1042987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0" name="Picture 14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178" r="22357"/>
          <a:stretch/>
        </p:blipFill>
        <p:spPr bwMode="auto">
          <a:xfrm>
            <a:off x="4101540" y="4814794"/>
            <a:ext cx="1565564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2" name="Picture 16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550321">
            <a:off x="6210264" y="919796"/>
            <a:ext cx="5475413" cy="5469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5" name="Picture 19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4567" y="3167091"/>
            <a:ext cx="1474787" cy="267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Текст 2"/>
          <p:cNvSpPr txBox="1">
            <a:spLocks/>
          </p:cNvSpPr>
          <p:nvPr/>
        </p:nvSpPr>
        <p:spPr>
          <a:xfrm>
            <a:off x="1297360" y="5852508"/>
            <a:ext cx="7493721" cy="980728"/>
          </a:xfrm>
          <a:prstGeom prst="roundRect">
            <a:avLst>
              <a:gd name="adj" fmla="val 5896"/>
            </a:avLst>
          </a:prstGeom>
          <a:solidFill>
            <a:srgbClr val="8064A2">
              <a:lumMod val="20000"/>
              <a:lumOff val="8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Если подлежащее и сказуемое выражены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числительным  в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И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п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</a:t>
            </a:r>
            <a:endParaRPr kumimoji="0" lang="ru-RU" sz="28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1" name="Picture 9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2822" y="4235358"/>
            <a:ext cx="5969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9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53913" y="4235358"/>
            <a:ext cx="5969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507744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5733256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 algn="ctr">
              <a:buNone/>
            </a:pPr>
            <a:r>
              <a:rPr lang="ru-RU" dirty="0" smtClean="0"/>
              <a:t>        </a:t>
            </a:r>
          </a:p>
          <a:p>
            <a:pPr marL="0" indent="0" algn="ctr">
              <a:buNone/>
            </a:pPr>
            <a:r>
              <a:rPr lang="ru-RU" sz="2800" dirty="0" smtClean="0"/>
              <a:t>     Читать книги – мое любимое занятие.</a:t>
            </a:r>
            <a:endParaRPr lang="ru-RU" sz="2800" dirty="0"/>
          </a:p>
        </p:txBody>
      </p:sp>
      <p:sp>
        <p:nvSpPr>
          <p:cNvPr id="18" name="Текст 2"/>
          <p:cNvSpPr txBox="1">
            <a:spLocks noGrp="1"/>
          </p:cNvSpPr>
          <p:nvPr>
            <p:ph type="title"/>
          </p:nvPr>
        </p:nvSpPr>
        <p:spPr>
          <a:xfrm>
            <a:off x="0" y="5661248"/>
            <a:ext cx="9144000" cy="1196751"/>
          </a:xfrm>
          <a:prstGeom prst="roundRect">
            <a:avLst>
              <a:gd name="adj" fmla="val 5896"/>
            </a:avLst>
          </a:prstGeom>
          <a:solidFill>
            <a:srgbClr val="8064A2">
              <a:lumMod val="20000"/>
              <a:lumOff val="8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Если в роли подлежащего выступает 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инфинитив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а сказуемое – 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существительное в И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(или наоборот)</a:t>
            </a:r>
            <a:endParaRPr kumimoji="0" lang="ru-RU" sz="28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1902307" y="1700808"/>
            <a:ext cx="1042955" cy="0"/>
          </a:xfrm>
          <a:prstGeom prst="line">
            <a:avLst/>
          </a:prstGeom>
          <a:noFill/>
          <a:ln w="19050" cap="flat" cmpd="sng" algn="ctr">
            <a:solidFill>
              <a:srgbClr val="FF0000"/>
            </a:solidFill>
            <a:prstDash val="solid"/>
          </a:ln>
          <a:effectLst/>
        </p:spPr>
      </p:cxnSp>
      <p:grpSp>
        <p:nvGrpSpPr>
          <p:cNvPr id="24" name="Группа 23"/>
          <p:cNvGrpSpPr/>
          <p:nvPr/>
        </p:nvGrpSpPr>
        <p:grpSpPr>
          <a:xfrm>
            <a:off x="6390294" y="1652126"/>
            <a:ext cx="1080120" cy="97363"/>
            <a:chOff x="1169242" y="2787774"/>
            <a:chExt cx="745450" cy="72465"/>
          </a:xfrm>
        </p:grpSpPr>
        <p:cxnSp>
          <p:nvCxnSpPr>
            <p:cNvPr id="25" name="Прямая соединительная линия 24"/>
            <p:cNvCxnSpPr/>
            <p:nvPr/>
          </p:nvCxnSpPr>
          <p:spPr>
            <a:xfrm>
              <a:off x="1169242" y="2787774"/>
              <a:ext cx="745450" cy="0"/>
            </a:xfrm>
            <a:prstGeom prst="line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</a:ln>
            <a:effectLst/>
          </p:spPr>
        </p:cxnSp>
        <p:cxnSp>
          <p:nvCxnSpPr>
            <p:cNvPr id="26" name="Прямая соединительная линия 25"/>
            <p:cNvCxnSpPr/>
            <p:nvPr/>
          </p:nvCxnSpPr>
          <p:spPr>
            <a:xfrm>
              <a:off x="1169242" y="2860239"/>
              <a:ext cx="745450" cy="0"/>
            </a:xfrm>
            <a:prstGeom prst="line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</a:ln>
            <a:effectLst/>
          </p:spPr>
        </p:cxnSp>
      </p:grpSp>
      <p:sp>
        <p:nvSpPr>
          <p:cNvPr id="27" name="Выгнутая вверх стрелка 26"/>
          <p:cNvSpPr/>
          <p:nvPr/>
        </p:nvSpPr>
        <p:spPr>
          <a:xfrm>
            <a:off x="2195736" y="908720"/>
            <a:ext cx="5112568" cy="293752"/>
          </a:xfrm>
          <a:prstGeom prst="curvedDownArrow">
            <a:avLst/>
          </a:prstGeom>
          <a:solidFill>
            <a:sysClr val="window" lastClr="FFFFFF"/>
          </a:solidFill>
          <a:ln w="25400" cap="flat" cmpd="sng" algn="ctr">
            <a:solidFill>
              <a:srgbClr val="4F81B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090774" y="886319"/>
            <a:ext cx="9742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е</a:t>
            </a: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сть что?</a:t>
            </a:r>
            <a:endParaRPr kumimoji="0" lang="ru-RU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29" name="Picture 6" descr="D:\projects\русский язык\Кисель Елена\Рабочая зона\картинки\знаки\znak07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6424" r="73255" b="17631"/>
          <a:stretch/>
        </p:blipFill>
        <p:spPr bwMode="auto">
          <a:xfrm rot="16200000" flipV="1">
            <a:off x="2357859" y="1903765"/>
            <a:ext cx="576063" cy="598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6" descr="D:\projects\русский язык\Кисель Елена\Рабочая зона\картинки\знаки\znak07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6424" r="73255" b="17631"/>
          <a:stretch/>
        </p:blipFill>
        <p:spPr bwMode="auto">
          <a:xfrm rot="16200000" flipV="1">
            <a:off x="6883010" y="1889641"/>
            <a:ext cx="576063" cy="598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Скругленный прямоугольник 30"/>
          <p:cNvSpPr/>
          <p:nvPr/>
        </p:nvSpPr>
        <p:spPr>
          <a:xfrm>
            <a:off x="1663678" y="2648162"/>
            <a:ext cx="1863333" cy="352533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4F81BD"/>
            </a:solidFill>
            <a:prstDash val="solid"/>
          </a:ln>
          <a:effectLst/>
        </p:spPr>
        <p:txBody>
          <a:bodyPr rtlCol="0" anchor="ctr"/>
          <a:lstStyle/>
          <a:p>
            <a:pPr marL="3175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715963" algn="l"/>
                <a:tab pos="1165225" algn="l"/>
              </a:tabLst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инфинитив</a:t>
            </a:r>
            <a:endParaRPr kumimoji="0" lang="ru-RU" sz="1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6158794" y="2648161"/>
            <a:ext cx="2024497" cy="352533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9BBB59"/>
            </a:solidFill>
            <a:prstDash val="solid"/>
          </a:ln>
          <a:effectLst/>
        </p:spPr>
        <p:txBody>
          <a:bodyPr rtlCol="0" anchor="ctr"/>
          <a:lstStyle/>
          <a:p>
            <a:pPr marL="3175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715963" algn="l"/>
                <a:tab pos="1165225" algn="l"/>
              </a:tabLst>
              <a:defRPr/>
            </a:pP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</a:t>
            </a: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ущ. в И. п.</a:t>
            </a:r>
            <a:endParaRPr kumimoji="0" lang="ru-RU" sz="1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3" name="Picture 2" descr="\\USER-PC-08\Disk D\projects\русский язык\Кисель Елена\Рабочая зона\картинки\образование\tumblr_lzaodvovbq1r0iej1o1_50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85782"/>
            <a:ext cx="1153153" cy="1230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33"/>
          <p:cNvSpPr txBox="1"/>
          <p:nvPr/>
        </p:nvSpPr>
        <p:spPr>
          <a:xfrm>
            <a:off x="234584" y="3444026"/>
            <a:ext cx="87849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Самая высокая радость в жизни – чувствовать себя нужным. </a:t>
            </a:r>
            <a:endParaRPr kumimoji="0" lang="ru-RU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>
            <a:off x="2670448" y="3850861"/>
            <a:ext cx="1021435" cy="0"/>
          </a:xfrm>
          <a:prstGeom prst="line">
            <a:avLst/>
          </a:prstGeom>
          <a:noFill/>
          <a:ln w="19050" cap="flat" cmpd="sng" algn="ctr">
            <a:solidFill>
              <a:srgbClr val="FF0000"/>
            </a:solidFill>
            <a:prstDash val="solid"/>
          </a:ln>
          <a:effectLst/>
        </p:spPr>
      </p:cxnSp>
      <p:grpSp>
        <p:nvGrpSpPr>
          <p:cNvPr id="36" name="Группа 35"/>
          <p:cNvGrpSpPr/>
          <p:nvPr/>
        </p:nvGrpSpPr>
        <p:grpSpPr>
          <a:xfrm>
            <a:off x="5213477" y="3873902"/>
            <a:ext cx="1440160" cy="78679"/>
            <a:chOff x="1169242" y="2787774"/>
            <a:chExt cx="745450" cy="65122"/>
          </a:xfrm>
        </p:grpSpPr>
        <p:cxnSp>
          <p:nvCxnSpPr>
            <p:cNvPr id="37" name="Прямая соединительная линия 36"/>
            <p:cNvCxnSpPr/>
            <p:nvPr/>
          </p:nvCxnSpPr>
          <p:spPr>
            <a:xfrm>
              <a:off x="1169242" y="2787774"/>
              <a:ext cx="745450" cy="0"/>
            </a:xfrm>
            <a:prstGeom prst="line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</a:ln>
            <a:effectLst/>
          </p:spPr>
        </p:cxnSp>
        <p:cxnSp>
          <p:nvCxnSpPr>
            <p:cNvPr id="38" name="Прямая соединительная линия 37"/>
            <p:cNvCxnSpPr/>
            <p:nvPr/>
          </p:nvCxnSpPr>
          <p:spPr>
            <a:xfrm>
              <a:off x="1169242" y="2852896"/>
              <a:ext cx="745450" cy="0"/>
            </a:xfrm>
            <a:prstGeom prst="line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</a:ln>
            <a:effectLst/>
          </p:spPr>
        </p:cxnSp>
      </p:grpSp>
      <p:sp>
        <p:nvSpPr>
          <p:cNvPr id="39" name="Выгнутая вверх стрелка 38"/>
          <p:cNvSpPr/>
          <p:nvPr/>
        </p:nvSpPr>
        <p:spPr>
          <a:xfrm>
            <a:off x="3006402" y="3150274"/>
            <a:ext cx="2817192" cy="293752"/>
          </a:xfrm>
          <a:prstGeom prst="curvedDownArrow">
            <a:avLst/>
          </a:prstGeom>
          <a:solidFill>
            <a:sysClr val="window" lastClr="FFFFFF"/>
          </a:solidFill>
          <a:ln w="25400" cap="flat" cmpd="sng" algn="ctr">
            <a:solidFill>
              <a:srgbClr val="4F81B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882019" y="3259391"/>
            <a:ext cx="9742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е</a:t>
            </a: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сть что?</a:t>
            </a:r>
            <a:endParaRPr kumimoji="0" lang="ru-RU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45" name="Picture 6" descr="D:\projects\русский язык\Кисель Елена\Рабочая зона\картинки\знаки\znak07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6424" r="73255" b="17631"/>
          <a:stretch/>
        </p:blipFill>
        <p:spPr bwMode="auto">
          <a:xfrm rot="16200000" flipV="1">
            <a:off x="2956603" y="4074442"/>
            <a:ext cx="576063" cy="598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6" descr="D:\projects\русский язык\Кисель Елена\Рабочая зона\картинки\знаки\znak07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6424" r="73255" b="17631"/>
          <a:stretch/>
        </p:blipFill>
        <p:spPr bwMode="auto">
          <a:xfrm rot="16200000" flipV="1">
            <a:off x="5708651" y="4027839"/>
            <a:ext cx="576063" cy="598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Скругленный прямоугольник 46"/>
          <p:cNvSpPr/>
          <p:nvPr/>
        </p:nvSpPr>
        <p:spPr>
          <a:xfrm>
            <a:off x="2195736" y="4941168"/>
            <a:ext cx="2024497" cy="352533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9BBB59"/>
            </a:solidFill>
            <a:prstDash val="solid"/>
          </a:ln>
          <a:effectLst/>
        </p:spPr>
        <p:txBody>
          <a:bodyPr rtlCol="0" anchor="ctr"/>
          <a:lstStyle/>
          <a:p>
            <a:pPr marL="3175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715963" algn="l"/>
                <a:tab pos="1165225" algn="l"/>
              </a:tabLst>
              <a:defRPr/>
            </a:pP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</a:t>
            </a: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ущ. в </a:t>
            </a:r>
            <a:r>
              <a:rPr kumimoji="0" lang="ru-RU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И.п</a:t>
            </a: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  <a:endParaRPr kumimoji="0" lang="ru-RU" sz="1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5065015" y="4935780"/>
            <a:ext cx="1863333" cy="352533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8064A2"/>
            </a:solidFill>
            <a:prstDash val="solid"/>
          </a:ln>
          <a:effectLst/>
        </p:spPr>
        <p:txBody>
          <a:bodyPr rtlCol="0" anchor="ctr"/>
          <a:lstStyle/>
          <a:p>
            <a:pPr marL="3175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715963" algn="l"/>
                <a:tab pos="1165225" algn="l"/>
              </a:tabLst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инфинитив</a:t>
            </a:r>
            <a:endParaRPr kumimoji="0" lang="ru-RU" sz="1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89564"/>
            <a:ext cx="9144000" cy="998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511425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7" grpId="0" animBg="1"/>
      <p:bldP spid="28" grpId="0"/>
      <p:bldP spid="31" grpId="0" animBg="1"/>
      <p:bldP spid="32" grpId="0" animBg="1"/>
      <p:bldP spid="34" grpId="0"/>
      <p:bldP spid="39" grpId="0" animBg="1"/>
      <p:bldP spid="40" grpId="0"/>
      <p:bldP spid="47" grpId="0" animBg="1"/>
      <p:bldP spid="4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196752"/>
            <a:ext cx="8229600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5661248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4567" y="-114021"/>
            <a:ext cx="9144000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251321"/>
            <a:ext cx="131058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47074" y="1377371"/>
            <a:ext cx="2225675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01812" y="1477738"/>
            <a:ext cx="1023937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09350" y="2216812"/>
            <a:ext cx="1637454" cy="189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Текст 2"/>
          <p:cNvSpPr txBox="1">
            <a:spLocks/>
          </p:cNvSpPr>
          <p:nvPr/>
        </p:nvSpPr>
        <p:spPr>
          <a:xfrm>
            <a:off x="8840" y="5733256"/>
            <a:ext cx="9144000" cy="1002913"/>
          </a:xfrm>
          <a:prstGeom prst="roundRect">
            <a:avLst>
              <a:gd name="adj" fmla="val 5896"/>
            </a:avLst>
          </a:prstGeom>
          <a:solidFill>
            <a:srgbClr val="8064A2">
              <a:lumMod val="20000"/>
              <a:lumOff val="8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Если 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перед сказуемым будут стоять указательные частицы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это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вот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значит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вот это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это 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значит.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800" b="0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115616" y="1696385"/>
            <a:ext cx="58112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Свобода – </a:t>
            </a:r>
            <a:r>
              <a: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это</a:t>
            </a: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уважение к личности. 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899592" y="3512960"/>
            <a:ext cx="75039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Всегда отдыхать –</a:t>
            </a: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rgbClr val="00642D"/>
                </a:solidFill>
                <a:effectLst/>
                <a:uLnTx/>
                <a:uFillTx/>
              </a:rPr>
              <a:t> </a:t>
            </a:r>
            <a:r>
              <a: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значит</a:t>
            </a: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никогда не отдыхать. </a:t>
            </a:r>
          </a:p>
        </p:txBody>
      </p:sp>
      <p:pic>
        <p:nvPicPr>
          <p:cNvPr id="30" name="Picture 2" descr="\\USER-PC-08\Disk D\projects\русский язык\Кисель Елена\Рабочая зона\картинки\плоский клипарт люди\little-girl-waving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13140" y="1238924"/>
            <a:ext cx="1180858" cy="2116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Выгнутая вверх стрелка 31"/>
          <p:cNvSpPr/>
          <p:nvPr/>
        </p:nvSpPr>
        <p:spPr>
          <a:xfrm>
            <a:off x="2691185" y="3140968"/>
            <a:ext cx="3536999" cy="371992"/>
          </a:xfrm>
          <a:prstGeom prst="curvedDownArrow">
            <a:avLst/>
          </a:prstGeom>
          <a:solidFill>
            <a:sysClr val="window" lastClr="FFFFFF"/>
          </a:solidFill>
          <a:ln w="25400" cap="flat" cmpd="sng" algn="ctr">
            <a:solidFill>
              <a:srgbClr val="4F81B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972563" y="3183129"/>
            <a:ext cx="9742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есть что?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8142" y="4039211"/>
            <a:ext cx="1311275" cy="4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017635"/>
            <a:ext cx="1958581" cy="226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68752" y="4063817"/>
            <a:ext cx="1082004" cy="1867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723830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6" grpId="0"/>
      <p:bldP spid="28" grpId="0"/>
      <p:bldP spid="32" grpId="0" animBg="1"/>
      <p:bldP spid="33" grpId="0"/>
    </p:bldLst>
  </p:timing>
</p:sld>
</file>

<file path=ppt/theme/_rels/them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7_Трек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комментарий к проблем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рек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Трек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Трек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3_Трек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4_Трек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5_Трек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6_Трек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712</TotalTime>
  <Words>532</Words>
  <Application>Microsoft Office PowerPoint</Application>
  <PresentationFormat>Экран (4:3)</PresentationFormat>
  <Paragraphs>134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12</vt:i4>
      </vt:variant>
      <vt:variant>
        <vt:lpstr>Заголовки слайдов</vt:lpstr>
      </vt:variant>
      <vt:variant>
        <vt:i4>22</vt:i4>
      </vt:variant>
    </vt:vector>
  </HeadingPairs>
  <TitlesOfParts>
    <vt:vector size="34" baseType="lpstr">
      <vt:lpstr>Тема Office</vt:lpstr>
      <vt:lpstr>комментарий к проблеме</vt:lpstr>
      <vt:lpstr>Трек</vt:lpstr>
      <vt:lpstr>1_Трек</vt:lpstr>
      <vt:lpstr>2_Трек</vt:lpstr>
      <vt:lpstr>3_Трек</vt:lpstr>
      <vt:lpstr>4_Трек</vt:lpstr>
      <vt:lpstr>5_Трек</vt:lpstr>
      <vt:lpstr>6_Трек</vt:lpstr>
      <vt:lpstr>7_Трек</vt:lpstr>
      <vt:lpstr>1_Тема Office</vt:lpstr>
      <vt:lpstr>2_Тема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Если в роли подлежащего выступает инфинитив, а сказуемое – существительное в И. п. (или наоборот)</vt:lpstr>
      <vt:lpstr>Слайд 9</vt:lpstr>
      <vt:lpstr>Алгоритм действий постановки тире между подлежащим и сказуемым</vt:lpstr>
      <vt:lpstr>Кластер – "видеоряд", т.е. схема, на которой идеи группируются в определенные блоки и располагаются вокруг ключевого слова</vt:lpstr>
      <vt:lpstr> Берегите зрение!   Гимнастика для глаз </vt:lpstr>
      <vt:lpstr>Вращение </vt:lpstr>
      <vt:lpstr>Во все стороны </vt:lpstr>
      <vt:lpstr>Пальчик </vt:lpstr>
      <vt:lpstr>Кто там? </vt:lpstr>
      <vt:lpstr>Моргание </vt:lpstr>
      <vt:lpstr>Сон </vt:lpstr>
      <vt:lpstr>  Берегите зрение!</vt:lpstr>
      <vt:lpstr>Расставьте знаки препинания:</vt:lpstr>
      <vt:lpstr>Продолжи пословицы:</vt:lpstr>
      <vt:lpstr>Какое настроение у вас сейчас? Дайте оценку своей работе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МАОУ СОШ3</dc:creator>
  <cp:lastModifiedBy>PC1</cp:lastModifiedBy>
  <cp:revision>33</cp:revision>
  <dcterms:created xsi:type="dcterms:W3CDTF">2016-10-25T11:31:27Z</dcterms:created>
  <dcterms:modified xsi:type="dcterms:W3CDTF">2017-08-31T04:16:19Z</dcterms:modified>
</cp:coreProperties>
</file>